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4"/>
  </p:notesMasterIdLst>
  <p:sldIdLst>
    <p:sldId id="371" r:id="rId2"/>
    <p:sldId id="257" r:id="rId3"/>
    <p:sldId id="259" r:id="rId4"/>
    <p:sldId id="376" r:id="rId5"/>
    <p:sldId id="377" r:id="rId6"/>
    <p:sldId id="260" r:id="rId7"/>
    <p:sldId id="263" r:id="rId8"/>
    <p:sldId id="264" r:id="rId9"/>
    <p:sldId id="267" r:id="rId10"/>
    <p:sldId id="266" r:id="rId11"/>
    <p:sldId id="265" r:id="rId12"/>
    <p:sldId id="268" r:id="rId13"/>
    <p:sldId id="269" r:id="rId14"/>
    <p:sldId id="270" r:id="rId15"/>
    <p:sldId id="271" r:id="rId16"/>
    <p:sldId id="272" r:id="rId17"/>
    <p:sldId id="273" r:id="rId18"/>
    <p:sldId id="274" r:id="rId19"/>
    <p:sldId id="379"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380" r:id="rId37"/>
    <p:sldId id="292" r:id="rId38"/>
    <p:sldId id="293" r:id="rId39"/>
    <p:sldId id="294" r:id="rId40"/>
    <p:sldId id="295" r:id="rId41"/>
    <p:sldId id="372"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73"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 id="333" r:id="rId81"/>
    <p:sldId id="334" r:id="rId82"/>
    <p:sldId id="335" r:id="rId83"/>
    <p:sldId id="336" r:id="rId84"/>
    <p:sldId id="337" r:id="rId85"/>
    <p:sldId id="338" r:id="rId86"/>
    <p:sldId id="339" r:id="rId87"/>
    <p:sldId id="340" r:id="rId88"/>
    <p:sldId id="341" r:id="rId89"/>
    <p:sldId id="342" r:id="rId90"/>
    <p:sldId id="343" r:id="rId91"/>
    <p:sldId id="344" r:id="rId92"/>
    <p:sldId id="345" r:id="rId93"/>
    <p:sldId id="346" r:id="rId94"/>
    <p:sldId id="349" r:id="rId95"/>
    <p:sldId id="350" r:id="rId96"/>
    <p:sldId id="351" r:id="rId97"/>
    <p:sldId id="352" r:id="rId98"/>
    <p:sldId id="353" r:id="rId99"/>
    <p:sldId id="37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75" r:id="rId1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rner" initials="Cerner"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555" autoAdjust="0"/>
  </p:normalViewPr>
  <p:slideViewPr>
    <p:cSldViewPr snapToGrid="0">
      <p:cViewPr varScale="1">
        <p:scale>
          <a:sx n="40" d="100"/>
          <a:sy n="40"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viewProps" Target="view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19"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4-08-25T11:42:53.754" idx="2">
    <p:pos x="7906" y="1738"/>
    <p:text>&gt; Right click and select change picture to add sponsor logo</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xfrm>
            <a:off x="1143000" y="685800"/>
            <a:ext cx="4572000" cy="3429000"/>
          </a:xfrm>
          <a:prstGeom prst="rect">
            <a:avLst/>
          </a:prstGeom>
        </p:spPr>
        <p:txBody>
          <a:bodyPr/>
          <a:lstStyle/>
          <a:p>
            <a:endParaRPr/>
          </a:p>
        </p:txBody>
      </p:sp>
      <p:sp>
        <p:nvSpPr>
          <p:cNvPr id="155" name="Shape 15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Cerner 2016</a:t>
            </a:r>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CFFD62D3-BB65-47B7-B482-3500296D899C}" type="slidenum">
              <a:rPr lang="en-US" smtClean="0"/>
              <a:t>1</a:t>
            </a:fld>
            <a:endParaRPr lang="en-US" dirty="0"/>
          </a:p>
        </p:txBody>
      </p:sp>
    </p:spTree>
    <p:extLst>
      <p:ext uri="{BB962C8B-B14F-4D97-AF65-F5344CB8AC3E}">
        <p14:creationId xmlns:p14="http://schemas.microsoft.com/office/powerpoint/2010/main" val="7935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r>
              <a:t>This example is searching for all allergies for patient 123</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xfrm>
            <a:off x="381000" y="685800"/>
            <a:ext cx="6096000" cy="3429000"/>
          </a:xfrm>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r>
              <a:t>Handle paging in the application, which helps ensure you’re run against most servers. Check for the “next” link to see if there are additional pages.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r>
              <a:t>The previous link isn’t in this example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Note: AllergyIntolerance/123 is looking up an Allergy by its id (not a patient id). Similarly, AllergyIntolerance?_id=123 is looking up allergy by id, not by the patient id.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xfrm>
            <a:off x="381000" y="685800"/>
            <a:ext cx="6096000" cy="3429000"/>
          </a:xfrm>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p>
            <a:r>
              <a:rPr dirty="0"/>
              <a:t>Be aware that querying by a field that isn’t required may mean that values that weren’t mapped or understood by the FHIR server won’t be returned. </a:t>
            </a:r>
          </a:p>
          <a:p>
            <a:endParaRPr dirty="0"/>
          </a:p>
          <a:p>
            <a:r>
              <a:rPr dirty="0"/>
              <a:t>In the Allergy case, STU 3 is addressing this issue with allergies by requiring the status and adding an “unknown” that could be used to ensure all possible allergies can be retrieved.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r>
              <a:t>Note: this should show in the narrative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noRot="1" noChangeAspect="1"/>
          </p:cNvSpPr>
          <p:nvPr>
            <p:ph type="sldImg"/>
          </p:nvPr>
        </p:nvSpPr>
        <p:spPr>
          <a:xfrm>
            <a:off x="381000" y="685800"/>
            <a:ext cx="6096000" cy="3429000"/>
          </a:xfrm>
          <a:prstGeom prst="rect">
            <a:avLst/>
          </a:prstGeom>
        </p:spPr>
        <p:txBody>
          <a:bodyPr/>
          <a:lstStyle/>
          <a:p>
            <a:endParaRPr/>
          </a:p>
        </p:txBody>
      </p:sp>
      <p:sp>
        <p:nvSpPr>
          <p:cNvPr id="481" name="Shape 481"/>
          <p:cNvSpPr>
            <a:spLocks noGrp="1"/>
          </p:cNvSpPr>
          <p:nvPr>
            <p:ph type="body" sz="quarter" idx="1"/>
          </p:nvPr>
        </p:nvSpPr>
        <p:spPr>
          <a:prstGeom prst="rect">
            <a:avLst/>
          </a:prstGeom>
        </p:spPr>
        <p:txBody>
          <a:bodyPr/>
          <a:lstStyle/>
          <a:p>
            <a:r>
              <a:t>Not a modifier</a:t>
            </a:r>
          </a:p>
          <a:p>
            <a:r>
              <a:t>Extension to patient.birthDate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Can be used to describe other things, like desired implementations or capabilities, we’ll concentrate on describing a FHIR server contract.</a:t>
            </a:r>
          </a:p>
          <a:p>
            <a:endParaRPr/>
          </a:p>
          <a:p>
            <a:r>
              <a:t>Not enough to completely configure, but a step in that direction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xfrm>
            <a:off x="381000" y="685800"/>
            <a:ext cx="6096000" cy="3429000"/>
          </a:xfrm>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It defines a large part of the contract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Help getting started</a:t>
            </a:r>
          </a:p>
        </p:txBody>
      </p:sp>
    </p:spTree>
    <p:extLst>
      <p:ext uri="{BB962C8B-B14F-4D97-AF65-F5344CB8AC3E}">
        <p14:creationId xmlns:p14="http://schemas.microsoft.com/office/powerpoint/2010/main" val="25883021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Shape 515"/>
          <p:cNvSpPr>
            <a:spLocks noGrp="1" noRot="1" noChangeAspect="1"/>
          </p:cNvSpPr>
          <p:nvPr>
            <p:ph type="sldImg"/>
          </p:nvPr>
        </p:nvSpPr>
        <p:spPr>
          <a:xfrm>
            <a:off x="381000" y="685800"/>
            <a:ext cx="6096000" cy="3429000"/>
          </a:xfrm>
          <a:prstGeom prst="rect">
            <a:avLst/>
          </a:prstGeom>
        </p:spPr>
        <p:txBody>
          <a:bodyPr/>
          <a:lstStyle/>
          <a:p>
            <a:endParaRPr/>
          </a:p>
        </p:txBody>
      </p:sp>
      <p:sp>
        <p:nvSpPr>
          <p:cNvPr id="516" name="Shape 516"/>
          <p:cNvSpPr>
            <a:spLocks noGrp="1"/>
          </p:cNvSpPr>
          <p:nvPr>
            <p:ph type="body" sz="quarter" idx="1"/>
          </p:nvPr>
        </p:nvSpPr>
        <p:spPr>
          <a:prstGeom prst="rect">
            <a:avLst/>
          </a:prstGeom>
        </p:spPr>
        <p:txBody>
          <a:bodyPr/>
          <a:lstStyle/>
          <a:p>
            <a:r>
              <a:t>Note: Make sure to remove spaces in your URL for FHIR - there should be none, and having spaces in the server URL will cause errors. HTTP URLs are space and case sensitive.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xfrm>
            <a:off x="381000" y="685800"/>
            <a:ext cx="6096000" cy="3429000"/>
          </a:xfrm>
          <a:prstGeom prst="rect">
            <a:avLst/>
          </a:prstGeom>
        </p:spPr>
        <p:txBody>
          <a:bodyPr/>
          <a:lstStyle/>
          <a:p>
            <a:endParaRPr/>
          </a:p>
        </p:txBody>
      </p:sp>
      <p:sp>
        <p:nvSpPr>
          <p:cNvPr id="536" name="Shape 536"/>
          <p:cNvSpPr>
            <a:spLocks noGrp="1"/>
          </p:cNvSpPr>
          <p:nvPr>
            <p:ph type="body" sz="quarter" idx="1"/>
          </p:nvPr>
        </p:nvSpPr>
        <p:spPr>
          <a:prstGeom prst="rect">
            <a:avLst/>
          </a:prstGeom>
        </p:spPr>
        <p:txBody>
          <a:bodyPr/>
          <a:lstStyle/>
          <a:p>
            <a:r>
              <a:t>StructureDefinition resource (in DSTU 2)</a:t>
            </a:r>
          </a:p>
          <a:p>
            <a:r>
              <a:t>Detailed description of contracts, per user case or per system</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Compatible: If core binds as required, you can’t change it</a:t>
            </a:r>
          </a:p>
          <a:p>
            <a:r>
              <a:t>If core has 1..*, you can’t change to 0..*, but can change to 1..1</a:t>
            </a:r>
          </a:p>
          <a:p>
            <a:endParaRPr/>
          </a:p>
          <a:p>
            <a:endParaRPr/>
          </a:p>
          <a:p>
            <a:r>
              <a:t>Goal: must be safe to process a resource without the profile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extLst>
      <p:ext uri="{BB962C8B-B14F-4D97-AF65-F5344CB8AC3E}">
        <p14:creationId xmlns:p14="http://schemas.microsoft.com/office/powerpoint/2010/main" val="67893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Decimals, precision matters (e.g.: use big decimal)</a:t>
            </a:r>
          </a:p>
          <a:p>
            <a:r>
              <a:t>Instant is for machines, DateTime is for humans. Instant MUST have seconds and zone.</a:t>
            </a:r>
          </a:p>
          <a:p>
            <a:r>
              <a:t>DateTime is year, year/month, year/month/day, year/month/day/time (must have zone if there’s a time). Seconds are required (XML definition/schema), but can be ignored or zero.</a:t>
            </a:r>
          </a:p>
          <a:p>
            <a:r>
              <a:t>Date is year, year/month, year/month/day</a:t>
            </a:r>
          </a:p>
          <a:p>
            <a:r>
              <a:t>Time is zone-less, dateless (see you at 8:00 AM every day)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xfrm>
            <a:off x="381000" y="685800"/>
            <a:ext cx="6096000" cy="3429000"/>
          </a:xfrm>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Code: codified value (usually from a set of values) to represent a concept.</a:t>
            </a:r>
          </a:p>
          <a:p>
            <a:r>
              <a:t>Coding: Code + meta data (e.g., system, version)</a:t>
            </a:r>
          </a:p>
          <a:p>
            <a:r>
              <a:t>CodeableConcept allows you to choose a list of codes, e.g.: multiple terminologies</a:t>
            </a:r>
          </a:p>
          <a:p>
            <a:r>
              <a:t>CodeableConcept references Coding, Coding references a Code.</a:t>
            </a:r>
          </a:p>
          <a:p>
            <a:r>
              <a:t>Code: m, f, unk</a:t>
            </a:r>
          </a:p>
          <a:p>
            <a:r>
              <a:t>Coding: m, + system</a:t>
            </a:r>
          </a:p>
          <a:p>
            <a:r>
              <a:t>CodeableConcept: Relationship type for patient contacts, Observation type (e.g.: height/weight, Loinc, SNOMED)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xfrm>
            <a:off x="381000" y="685800"/>
            <a:ext cx="6096000" cy="3429000"/>
          </a:xfrm>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r>
              <a:t>That number to the side…?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xfrm>
            <a:off x="381000" y="685800"/>
            <a:ext cx="6096000" cy="3429000"/>
          </a:xfrm>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If you are adverse to change, choose 4+</a:t>
            </a:r>
          </a:p>
          <a:p>
            <a:r>
              <a:t>… which doesn’t exist in DSTU 2</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r>
              <a:t>Required: for codeableConcept, you can’t just send “text”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Shape 302"/>
          <p:cNvSpPr>
            <a:spLocks noGrp="1" noRot="1" noChangeAspect="1"/>
          </p:cNvSpPr>
          <p:nvPr>
            <p:ph type="sldImg"/>
          </p:nvPr>
        </p:nvSpPr>
        <p:spPr>
          <a:xfrm>
            <a:off x="381000" y="685800"/>
            <a:ext cx="6096000" cy="3429000"/>
          </a:xfrm>
          <a:prstGeom prst="rect">
            <a:avLst/>
          </a:prstGeom>
        </p:spPr>
        <p:txBody>
          <a:bodyPr/>
          <a:lstStyle/>
          <a:p>
            <a:endParaRPr/>
          </a:p>
        </p:txBody>
      </p:sp>
      <p:sp>
        <p:nvSpPr>
          <p:cNvPr id="303" name="Shape 303"/>
          <p:cNvSpPr>
            <a:spLocks noGrp="1"/>
          </p:cNvSpPr>
          <p:nvPr>
            <p:ph type="body" sz="quarter" idx="1"/>
          </p:nvPr>
        </p:nvSpPr>
        <p:spPr>
          <a:prstGeom prst="rect">
            <a:avLst/>
          </a:prstGeom>
        </p:spPr>
        <p:txBody>
          <a:bodyPr/>
          <a:lstStyle/>
          <a:p>
            <a:r>
              <a:t>If a binding isn’t “required” by core spec, we’ll call out what our binding strength is in documentation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It is often the fall back if a client application doesn’t understand the FHIR resource in question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0191BC"/>
        </a:solidFill>
        <a:effectLst/>
      </p:bgPr>
    </p:bg>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lvl1pPr>
              <a:defRPr sz="9700"/>
            </a:lvl1pPr>
          </a:lstStyle>
          <a:p>
            <a:r>
              <a:t>Title Text</a:t>
            </a:r>
          </a:p>
        </p:txBody>
      </p:sp>
      <p:sp>
        <p:nvSpPr>
          <p:cNvPr id="31" name="Shape 31"/>
          <p:cNvSpPr/>
          <p:nvPr/>
        </p:nvSpPr>
        <p:spPr>
          <a:xfrm>
            <a:off x="132848" y="124530"/>
            <a:ext cx="24118302" cy="13466939"/>
          </a:xfrm>
          <a:prstGeom prst="rect">
            <a:avLst/>
          </a:prstGeom>
          <a:ln w="342900">
            <a:solidFill>
              <a:srgbClr val="FFFFFF"/>
            </a:solidFill>
            <a:miter lim="400000"/>
          </a:ln>
        </p:spPr>
        <p:txBody>
          <a:bodyPr lIns="50800" tIns="50800" rIns="50800" bIns="50800" anchor="ctr"/>
          <a:lstStyle/>
          <a:p>
            <a:pPr>
              <a:defRPr sz="3200">
                <a:solidFill>
                  <a:srgbClr val="FFFFFF"/>
                </a:solidFill>
              </a:defRPr>
            </a:pPr>
            <a:endParaRP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18" name="Shape 118"/>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119" name="Shape 119"/>
          <p:cNvSpPr>
            <a:spLocks noGrp="1"/>
          </p:cNvSpPr>
          <p:nvPr>
            <p:ph type="title"/>
          </p:nvPr>
        </p:nvSpPr>
        <p:spPr>
          <a:xfrm>
            <a:off x="635000" y="9448800"/>
            <a:ext cx="23114000" cy="2006600"/>
          </a:xfrm>
          <a:prstGeom prst="rect">
            <a:avLst/>
          </a:prstGeom>
        </p:spPr>
        <p:txBody>
          <a:bodyPr anchor="b"/>
          <a:lstStyle>
            <a:lvl1pPr>
              <a:defRPr b="0">
                <a:solidFill>
                  <a:srgbClr val="000000"/>
                </a:solidFill>
                <a:latin typeface="+mn-lt"/>
                <a:ea typeface="+mn-ea"/>
                <a:cs typeface="+mn-cs"/>
                <a:sym typeface="Helvetica Light"/>
              </a:defRPr>
            </a:lvl1pPr>
          </a:lstStyle>
          <a:p>
            <a:r>
              <a:t>Title Text</a:t>
            </a:r>
          </a:p>
        </p:txBody>
      </p:sp>
      <p:sp>
        <p:nvSpPr>
          <p:cNvPr id="120" name="Shape 120"/>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29" name="Shape 12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37" name="Shape 13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38" name="Shape 13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39" name="Shape 13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7" name="Shape 147"/>
          <p:cNvSpPr>
            <a:spLocks noGrp="1"/>
          </p:cNvSpPr>
          <p:nvPr>
            <p:ph type="title"/>
          </p:nvPr>
        </p:nvSpPr>
        <p:spPr>
          <a:xfrm>
            <a:off x="1778000" y="4533900"/>
            <a:ext cx="20828000" cy="4648200"/>
          </a:xfrm>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48" name="Shape 1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 no imag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10" name="Text Placeholder 13"/>
          <p:cNvSpPr>
            <a:spLocks noGrp="1"/>
          </p:cNvSpPr>
          <p:nvPr userDrawn="1">
            <p:ph type="body" sz="quarter" idx="10" hasCustomPrompt="1"/>
          </p:nvPr>
        </p:nvSpPr>
        <p:spPr>
          <a:xfrm>
            <a:off x="1539879" y="9838506"/>
            <a:ext cx="14795502" cy="834328"/>
          </a:xfrm>
          <a:prstGeom prst="rect">
            <a:avLst/>
          </a:prstGeom>
        </p:spPr>
        <p:txBody>
          <a:bodyPr/>
          <a:lstStyle>
            <a:lvl1pPr marL="0" indent="0">
              <a:buNone/>
              <a:defRPr sz="4400" baseline="0">
                <a:solidFill>
                  <a:srgbClr val="FFFFFF"/>
                </a:solidFill>
                <a:latin typeface="Arial" pitchFamily="34" charset="0"/>
                <a:cs typeface="Arial" pitchFamily="34" charset="0"/>
              </a:defRPr>
            </a:lvl1pPr>
          </a:lstStyle>
          <a:p>
            <a:pPr lvl="0"/>
            <a:r>
              <a:rPr lang="en-US" dirty="0"/>
              <a:t>Presenter Name</a:t>
            </a:r>
          </a:p>
        </p:txBody>
      </p:sp>
      <p:sp>
        <p:nvSpPr>
          <p:cNvPr id="11" name="Text Placeholder 13"/>
          <p:cNvSpPr>
            <a:spLocks noGrp="1"/>
          </p:cNvSpPr>
          <p:nvPr userDrawn="1">
            <p:ph type="body" sz="quarter" idx="12" hasCustomPrompt="1"/>
          </p:nvPr>
        </p:nvSpPr>
        <p:spPr>
          <a:xfrm>
            <a:off x="1539879" y="10899043"/>
            <a:ext cx="14795502" cy="574514"/>
          </a:xfrm>
          <a:prstGeom prst="rect">
            <a:avLst/>
          </a:prstGeom>
        </p:spPr>
        <p:txBody>
          <a:bodyPr>
            <a:noAutofit/>
          </a:bodyPr>
          <a:lstStyle>
            <a:lvl1pPr marL="0" indent="0">
              <a:buNone/>
              <a:defRPr sz="3200" i="1" baseline="0">
                <a:solidFill>
                  <a:srgbClr val="FFFFFF"/>
                </a:solidFill>
                <a:latin typeface="Arial" pitchFamily="34" charset="0"/>
                <a:cs typeface="Arial" pitchFamily="34" charset="0"/>
              </a:defRPr>
            </a:lvl1pPr>
          </a:lstStyle>
          <a:p>
            <a:pPr lvl="0"/>
            <a:r>
              <a:rPr lang="en-US" dirty="0"/>
              <a:t>Presenter Title</a:t>
            </a:r>
          </a:p>
        </p:txBody>
      </p:sp>
      <p:sp>
        <p:nvSpPr>
          <p:cNvPr id="9" name="Text Placeholder 13"/>
          <p:cNvSpPr>
            <a:spLocks noGrp="1"/>
          </p:cNvSpPr>
          <p:nvPr userDrawn="1">
            <p:ph type="body" sz="quarter" idx="13" hasCustomPrompt="1"/>
          </p:nvPr>
        </p:nvSpPr>
        <p:spPr>
          <a:xfrm>
            <a:off x="1539879" y="11744313"/>
            <a:ext cx="14795502" cy="574514"/>
          </a:xfrm>
          <a:prstGeom prst="rect">
            <a:avLst/>
          </a:prstGeom>
        </p:spPr>
        <p:txBody>
          <a:bodyPr>
            <a:normAutofit/>
          </a:bodyPr>
          <a:lstStyle>
            <a:lvl1pPr marL="0" indent="0">
              <a:buNone/>
              <a:defRPr sz="2800" i="0" baseline="0">
                <a:solidFill>
                  <a:schemeClr val="bg1"/>
                </a:solidFill>
                <a:latin typeface="Arial" pitchFamily="34" charset="0"/>
                <a:cs typeface="Arial" pitchFamily="34" charset="0"/>
              </a:defRPr>
            </a:lvl1pPr>
          </a:lstStyle>
          <a:p>
            <a:pPr lvl="0"/>
            <a:fld id="{B00CC99A-1AEC-4AAA-92D0-EFFF73746BF4}" type="datetime4">
              <a:rPr lang="en-US" smtClean="0"/>
              <a:t>November 15, 2016</a:t>
            </a:fld>
            <a:endParaRPr lang="en-US" dirty="0"/>
          </a:p>
        </p:txBody>
      </p:sp>
      <p:sp>
        <p:nvSpPr>
          <p:cNvPr id="13" name="Rectangle 7"/>
          <p:cNvSpPr>
            <a:spLocks/>
          </p:cNvSpPr>
          <p:nvPr userDrawn="1"/>
        </p:nvSpPr>
        <p:spPr bwMode="auto">
          <a:xfrm>
            <a:off x="5" y="4632510"/>
            <a:ext cx="24383994" cy="4731264"/>
          </a:xfrm>
          <a:prstGeom prst="rect">
            <a:avLst/>
          </a:prstGeom>
          <a:solidFill>
            <a:schemeClr val="bg1"/>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87216" tIns="43608" rIns="87216" bIns="43608" anchor="ctr"/>
          <a:lstStyle/>
          <a:p>
            <a:pPr algn="ctr" defTabSz="431800"/>
            <a:endParaRPr lang="en-US" sz="3600" dirty="0">
              <a:solidFill>
                <a:srgbClr val="FFFFFF"/>
              </a:solidFill>
              <a:latin typeface="Franklin Gothic Book" pitchFamily="34" charset="0"/>
            </a:endParaRPr>
          </a:p>
        </p:txBody>
      </p:sp>
      <p:sp>
        <p:nvSpPr>
          <p:cNvPr id="15" name="Title 3"/>
          <p:cNvSpPr>
            <a:spLocks noGrp="1"/>
          </p:cNvSpPr>
          <p:nvPr>
            <p:ph type="title"/>
          </p:nvPr>
        </p:nvSpPr>
        <p:spPr>
          <a:xfrm>
            <a:off x="1539875" y="4899039"/>
            <a:ext cx="13715174" cy="4270366"/>
          </a:xfrm>
          <a:prstGeom prst="rect">
            <a:avLst/>
          </a:prstGeom>
        </p:spPr>
        <p:txBody>
          <a:bodyPr/>
          <a:lstStyle>
            <a:lvl1pPr>
              <a:lnSpc>
                <a:spcPct val="90000"/>
              </a:lnSpc>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8702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1651000" y="1104900"/>
            <a:ext cx="10223500" cy="5613400"/>
          </a:xfrm>
          <a:prstGeom prst="rect">
            <a:avLst/>
          </a:prstGeom>
        </p:spPr>
        <p:txBody>
          <a:bodyPr anchor="b"/>
          <a:lstStyle>
            <a:lvl1pPr>
              <a:defRPr sz="8400" b="0">
                <a:solidFill>
                  <a:srgbClr val="000000"/>
                </a:solidFill>
                <a:latin typeface="+mn-lt"/>
                <a:ea typeface="+mn-ea"/>
                <a:cs typeface="+mn-cs"/>
                <a:sym typeface="Helvetica Light"/>
              </a:defRPr>
            </a:lvl1pPr>
          </a:lstStyle>
          <a:p>
            <a:r>
              <a:t>Title Text</a:t>
            </a:r>
          </a:p>
        </p:txBody>
      </p:sp>
      <p:sp>
        <p:nvSpPr>
          <p:cNvPr id="41" name="Shape 41"/>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6" name="Shape 66"/>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prstGeom prst="rect">
            <a:avLst/>
          </a:prstGeom>
        </p:spPr>
        <p:txBody>
          <a:bodyPr/>
          <a:lstStyle/>
          <a:p>
            <a:r>
              <a:t>Title Text</a:t>
            </a:r>
          </a:p>
        </p:txBody>
      </p:sp>
      <p:sp>
        <p:nvSpPr>
          <p:cNvPr id="68" name="Shape 68"/>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6" name="Shape 86"/>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9"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1pPr>
      <a:lvl2pPr marL="0" marR="0" indent="228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2pPr>
      <a:lvl3pPr marL="0" marR="0" indent="457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3pPr>
      <a:lvl4pPr marL="0" marR="0" indent="685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4pPr>
      <a:lvl5pPr marL="0" marR="0" indent="9144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5pPr>
      <a:lvl6pPr marL="0" marR="0" indent="11430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6pPr>
      <a:lvl7pPr marL="0" marR="0" indent="1371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7pPr>
      <a:lvl8pPr marL="0" marR="0" indent="1600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8pPr>
      <a:lvl9pPr marL="0" marR="0" indent="1828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hyperlink" Target="https://fhir.cerner.com/millennium/r4/clinical/diagnostics/observation/#parameters" TargetMode="External"/><Relationship Id="rId2" Type="http://schemas.openxmlformats.org/officeDocument/2006/relationships/hyperlink" Target="http://fhir.cerner.com/dstu2/observation/" TargetMode="Externa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hyperlink" Target="https://fhir-open.cerner.com/r4/ec2458f2-1e24-41c8-b71b-0e701af7583d/MedicationAdministration?patient=12724070&amp;status=in-progress&amp;_format=json" TargetMode="External"/><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hyperlink" Target="https://fhir-open.cerner.com/r4/ec2458f2-1e24-41c8-b71b-0e701af7583d/Device?patient=12724066&amp;_format=json" TargetMode="External"/><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RelatedPerson?patient=1316024&amp;_format=json" TargetMode="External"/><Relationship Id="rId2" Type="http://schemas.openxmlformats.org/officeDocument/2006/relationships/hyperlink" Target="https://fhir-open.cerner.com/r4/ec2458f2-1e24-41c8-b71b-0e701af7583d/RelatedPerson?patient=12724066&amp;-relationship-level=http://hl7.org/fhir/resource-types|Patient&amp;_format=json" TargetMode="Externa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fhir.cerner.com/millennium/overview/"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2" Type="http://schemas.openxmlformats.org/officeDocument/2006/relationships/hyperlink" Target="https://docs.google.com/document/d/10RnVyF1etl_17pyCyK96tyhUWRbrTyEcqpwzW-Z-Ybs" TargetMode="External"/><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hl7.org/fhir/datatypes.html#primitive" TargetMode="External"/><Relationship Id="rId2" Type="http://schemas.openxmlformats.org/officeDocument/2006/relationships/hyperlink" Target="http://hl7.org/fhir/dstu2/datatypes.html#primitive" TargetMode="Externa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hl7.org/fhir/datatypes.html#complex" TargetMode="External"/><Relationship Id="rId2" Type="http://schemas.openxmlformats.org/officeDocument/2006/relationships/hyperlink" Target="http://hl7.org/fhir/dstu2/datatypes.html#complex" TargetMode="Externa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hyperlink" Target="http://hl7.org/fhir/dstu2/datatypes.html#codesystem"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hyperlink" Target="http://hl7.org/fhir/datatypes.html#codesystem"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hl7.org/fhir/http.html#mime-type" TargetMode="External"/><Relationship Id="rId2" Type="http://schemas.openxmlformats.org/officeDocument/2006/relationships/hyperlink" Target="http://hl7.org/fhir/dstu2/http.html#mime-type" TargetMode="Externa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hyperlink" Target="https://hl7.org/fhir/resource.html" TargetMode="External"/><Relationship Id="rId2" Type="http://schemas.openxmlformats.org/officeDocument/2006/relationships/hyperlink" Target="http://hl7.org/fhir/dstu2/resource.html"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18.png"/><Relationship Id="rId4" Type="http://schemas.openxmlformats.org/officeDocument/2006/relationships/hyperlink" Target="http://hl7.org/fhir/resourcelist.html"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hl7.org/fhir/dstu2/resource.html#maturity"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hyperlink" Target="https://hl7.org/fhir/versions.html#maturit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hl7.org/fhir/patient.html#tx" TargetMode="External"/><Relationship Id="rId2" Type="http://schemas.openxmlformats.org/officeDocument/2006/relationships/hyperlink" Target="http://hl7.org/fhir/dstu2/patient.html#tx" TargetMode="Externa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hyperlink" Target="http://hl7.org/fhir/dstu2/terminologies.html#strength"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hyperlink" Target="https://hl7.org/fhir/terminologies.html#strength"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fhir.cerner.com/dstu2/condition/#terminology-bindings"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1.png"/><Relationship Id="rId4" Type="http://schemas.openxmlformats.org/officeDocument/2006/relationships/hyperlink" Target="https://fhir.cerner.com/millennium/r4/clinical/summary/condition/#terminology-binding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hl7.org/fhir/dstu2/narrative.html#Narrative"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hyperlink" Target="https://hl7.org/fhir/narrative.html#Narrativ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hyperlink" Target="http://hl7.org/fhir/R4/resourcelist.html"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fhir.cerner.com/millennium/overview/#supported-resources-between-versions" TargetMode="External"/><Relationship Id="rId2" Type="http://schemas.openxmlformats.org/officeDocument/2006/relationships/hyperlink" Target="http://hl7.org/fhir/dstu2/narrative.html#Narrative" TargetMode="Externa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hyperlink" Target="http://fhir.cerner.com/dstu2/patient/#parameters" TargetMode="External"/><Relationship Id="rId2" Type="http://schemas.openxmlformats.org/officeDocument/2006/relationships/hyperlink" Target="https://fhir.cerner.com/millennium/r4/base/individuals/patient/#parameters" TargetMode="Externa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8" Type="http://schemas.openxmlformats.org/officeDocument/2006/relationships/hyperlink" Target="http://hapifhir.io/index.html" TargetMode="External"/><Relationship Id="rId3" Type="http://schemas.openxmlformats.org/officeDocument/2006/relationships/image" Target="../media/image5.png"/><Relationship Id="rId7" Type="http://schemas.openxmlformats.org/officeDocument/2006/relationships/hyperlink" Target="http://hl7.org/fhir/index.html" TargetMode="External"/><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hyperlink" Target="http://hl7.org/fhir/dstu2/index.html"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hyperlink" Target="https://hl7.org/fhir/http.html#read" TargetMode="External"/><Relationship Id="rId2" Type="http://schemas.openxmlformats.org/officeDocument/2006/relationships/hyperlink" Target="http://hl7.org/fhir/dstu2/http.html#read" TargetMode="Externa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hyperlink" Target="https://hl7.org/fhir/resource.html#id" TargetMode="External"/><Relationship Id="rId2" Type="http://schemas.openxmlformats.org/officeDocument/2006/relationships/hyperlink" Target="http://hl7.org/fhir/dstu2/resource.html#id" TargetMode="Externa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hyperlink" Target="https://hl7.org/fhir/patient.html#search" TargetMode="External"/><Relationship Id="rId2" Type="http://schemas.openxmlformats.org/officeDocument/2006/relationships/hyperlink" Target="http://hl7.org/fhir/dstu2/patient.html#search" TargetMode="Externa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3" Type="http://schemas.openxmlformats.org/officeDocument/2006/relationships/hyperlink" Target="https://fhir.cerner.com/millennium/r4/base/individuals/patient/#parameters" TargetMode="External"/><Relationship Id="rId2" Type="http://schemas.openxmlformats.org/officeDocument/2006/relationships/hyperlink" Target="http://fhir.cerner.com/dstu2/patient/#parameters" TargetMode="External"/><Relationship Id="rId1" Type="http://schemas.openxmlformats.org/officeDocument/2006/relationships/slideLayout" Target="../slideLayouts/slideLayout11.xml"/><Relationship Id="rId4" Type="http://schemas.openxmlformats.org/officeDocument/2006/relationships/image" Target="../media/image27.png"/></Relationships>
</file>

<file path=ppt/slides/_rels/slide48.xml.rels><?xml version="1.0" encoding="UTF-8" standalone="yes"?>
<Relationships xmlns="http://schemas.openxmlformats.org/package/2006/relationships"><Relationship Id="rId3" Type="http://schemas.openxmlformats.org/officeDocument/2006/relationships/hyperlink" Target="http://hl7.org/fhir/dstu2/search.html"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hyperlink" Target="https://hl7.org/fhir/search.html#Introduction"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hl7.org/fhir/downloads.html" TargetMode="External"/><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hyperlink" Target="http://hl7.org/fhir/dstu2/http.html#paging"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hyperlink" Target="https://hl7.org/fhir/http.html#paging"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hyperlink" Target="https://hl7.org/fhir/http.html#create" TargetMode="External"/><Relationship Id="rId2" Type="http://schemas.openxmlformats.org/officeDocument/2006/relationships/hyperlink" Target="http://hl7.org/fhir/dstu2/http.html#create" TargetMode="Externa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hyperlink" Target="https://hl7.org/fhir/http.html#update"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3" Type="http://schemas.openxmlformats.org/officeDocument/2006/relationships/hyperlink" Target="https://hl7.org/fhir/http.html#patch"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hyperlink" Target="https://hl7.org/fhir/http.html#transaction" TargetMode="External"/><Relationship Id="rId2" Type="http://schemas.openxmlformats.org/officeDocument/2006/relationships/hyperlink" Target="http://hl7.org/fhir/dstu2/http.html#2.1.0.10.2" TargetMode="Externa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fhir-open.cerner.com/r4/ec2458f2-1e24-41c8-b71b-0e701af7583d/Patient/12724070?_format=json"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30.png"/><Relationship Id="rId5" Type="http://schemas.openxmlformats.org/officeDocument/2006/relationships/hyperlink" Target="https://hl7.org/fhir/datatypes.html#HumanName" TargetMode="External"/><Relationship Id="rId4" Type="http://schemas.openxmlformats.org/officeDocument/2006/relationships/hyperlink" Target="https://fhir-open.sandboxcerner.com/dstu2/0b8a0111-e8e6-4c26-a91c-5069cbc6b1ca/Patient/4478007?_format=json"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iki.hl7.org/index.php?title=FHIR"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hyperlink" Target="https://confluence.hl7.org/display/FHIR"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hyperlink" Target="https://fhir-open.cerner.com/r4/ec2458f2-1e24-41c8-b71b-0e701af7583d/AllergyIntolerance?clinical-status=active&amp;patient=12742399&amp;_format=json"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AllergyIntolerance?patient=1316024&amp;status=active,unconfirmed,confirmed&amp;_format=json"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hl7.org/fhir/r4/valueset-allergyintolerance-clinical.html#expansion" TargetMode="External"/><Relationship Id="rId2" Type="http://schemas.openxmlformats.org/officeDocument/2006/relationships/hyperlink" Target="http://hl7.org/fhir/DSTU2/valueset-allergy-intolerance-status.html" TargetMode="External"/><Relationship Id="rId1" Type="http://schemas.openxmlformats.org/officeDocument/2006/relationships/slideLayout" Target="../slideLayouts/slideLayout9.xml"/><Relationship Id="rId4" Type="http://schemas.openxmlformats.org/officeDocument/2006/relationships/image" Target="../media/image31.png"/></Relationships>
</file>

<file path=ppt/slides/_rels/slide64.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32.png"/><Relationship Id="rId4" Type="http://schemas.openxmlformats.org/officeDocument/2006/relationships/hyperlink" Target="https://hl7.org/fhir/allergyintolerance.html#resource"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hyperlink" Target="https://fhir-open.cerner.com/r4/ec2458f2-1e24-41c8-b71b-0e701af7583d/MedicationRequest?patient=12724070&amp;status=active&amp;-pageContext=T3BlblBsYXRmb3JtRmhpckNvbnRleHQ9dHJ1ZSZwYWdlQ29udGV4dD0zNjU5NTA5XzkxMjIwMzg2XzEyNzI0MDcwXzFfMSZjb25jZXB0PWNoYXJ0ZWQ%3D&amp;-pageDirection=NEXT&amp;_format=json" TargetMode="External"/><Relationship Id="rId2" Type="http://schemas.openxmlformats.org/officeDocument/2006/relationships/hyperlink" Target="https://fhir-open.cerner.com/r4/ec2458f2-1e24-41c8-b71b-0e701af7583d/MedicationRequest?patient=12724070&amp;status=active&amp;_format=json" TargetMode="External"/><Relationship Id="rId1" Type="http://schemas.openxmlformats.org/officeDocument/2006/relationships/slideLayout" Target="../slideLayouts/slideLayout11.xml"/><Relationship Id="rId4" Type="http://schemas.openxmlformats.org/officeDocument/2006/relationships/hyperlink" Target="https://fhir-open.sandboxcerner.com/dstu2/0b8a0111-e8e6-4c26-a91c-5069cbc6b1ca/MedicationOrder?patient=1316024&amp;status=active,on-hold&amp;_format=json"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dicationOrder?patient=1316024&amp;-pageContext=1184038_1184051_1316024_1_1&amp;-pageDirection=NEXT&amp;_format=json" TargetMode="External"/><Relationship Id="rId2" Type="http://schemas.openxmlformats.org/officeDocument/2006/relationships/hyperlink" Target="https://fhir-open.cerner.com/r4/ec2458f2-1e24-41c8-b71b-0e701af7583d/MedicationRequest?patient=12724070&amp;status=active&amp;-pageContext=T3BlblBsYXRmb3JtRmhpckNvbnRleHQ9dHJ1ZSZwYWdlQ29udGV4dD0zNjU5NTA5XzkxMjIwMzg2XzEyNzI0MDcwXzFfMSZjb25jZXB0PWNoYXJ0ZWQ%3D&amp;-pageDirection=NEXT&amp;_format=json" TargetMode="External"/><Relationship Id="rId1" Type="http://schemas.openxmlformats.org/officeDocument/2006/relationships/slideLayout" Target="../slideLayouts/slideLayout11.xml"/><Relationship Id="rId4" Type="http://schemas.openxmlformats.org/officeDocument/2006/relationships/image" Target="../media/image33.png"/></Relationships>
</file>

<file path=ppt/slides/_rels/slide69.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image" Target="../media/image34.png"/><Relationship Id="rId1" Type="http://schemas.openxmlformats.org/officeDocument/2006/relationships/slideLayout" Target="../slideLayouts/slideLayout11.xml"/><Relationship Id="rId4" Type="http://schemas.openxmlformats.org/officeDocument/2006/relationships/hyperlink" Target="https://fhir.cerner.com/millennium/r4/clinical/medications/medication-administration/#overview"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3" Type="http://schemas.openxmlformats.org/officeDocument/2006/relationships/hyperlink" Target="http://hl7.org/fhir/medicationadministration.html#bnr" TargetMode="External"/><Relationship Id="rId2" Type="http://schemas.openxmlformats.org/officeDocument/2006/relationships/hyperlink" Target="http://hl7.org/fhir/dstu2/medicationorder.html#bnr" TargetMode="Externa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2" Type="http://schemas.openxmlformats.org/officeDocument/2006/relationships/hyperlink" Target="https://fhir-open.cerner.com/r4/ec2458f2-1e24-41c8-b71b-0e701af7583d/Patient?identifier=urn:oid:2.16.840.1.113883.3.787.0.0|171&amp;_format=json" TargetMode="External"/><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hyperlink" Target="http://hl7.org/fhir/dstu2/extensibility.html" TargetMode="External"/><Relationship Id="rId2" Type="http://schemas.openxmlformats.org/officeDocument/2006/relationships/image" Target="../media/image37.png"/><Relationship Id="rId1" Type="http://schemas.openxmlformats.org/officeDocument/2006/relationships/slideLayout" Target="../slideLayouts/slideLayout10.xml"/><Relationship Id="rId4" Type="http://schemas.openxmlformats.org/officeDocument/2006/relationships/hyperlink" Target="https://hl7.org/fhir/extensibility.html"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hl7.org/fhir/directory.html" TargetMode="Externa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3" Type="http://schemas.openxmlformats.org/officeDocument/2006/relationships/hyperlink" Target="http://hl7.org/fhir/dstu2/extension-patient-birthtime.html"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 Id="rId5" Type="http://schemas.openxmlformats.org/officeDocument/2006/relationships/image" Target="../media/image40.png"/><Relationship Id="rId4" Type="http://schemas.openxmlformats.org/officeDocument/2006/relationships/hyperlink" Target="https://hl7.org/fhir/extension-patient-birthtime.html"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3" Type="http://schemas.openxmlformats.org/officeDocument/2006/relationships/hyperlink" Target="http://hl7.org/fhir/dstu2/conformance.html"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hyperlink" Target="http://hl7.org/fhir/conformance-rules.html" TargetMode="External"/></Relationships>
</file>

<file path=ppt/slides/_rels/slide8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3" Type="http://schemas.openxmlformats.org/officeDocument/2006/relationships/hyperlink" Target="https://fhir.cerner.com/millennium/r4/base/individuals/patient/#extensions" TargetMode="External"/><Relationship Id="rId2" Type="http://schemas.openxmlformats.org/officeDocument/2006/relationships/hyperlink" Target="http://fhir.cerner.com/dstu2/patient/#extensions" TargetMode="Externa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hyperlink" Target="https://fhir-open.cerner.com/r4/ec2458f2-1e24-41c8-b71b-0e701af7583d/"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tadata?_format=json" TargetMode="External"/><Relationship Id="rId2" Type="http://schemas.openxmlformats.org/officeDocument/2006/relationships/hyperlink" Target="https://fhir-open.cerner.com/r4/ec2458f2-1e24-41c8-b71b-0e701af7583d/metadata?_format=json" TargetMode="External"/><Relationship Id="rId1" Type="http://schemas.openxmlformats.org/officeDocument/2006/relationships/slideLayout" Target="../slideLayouts/slideLayout11.xml"/><Relationship Id="rId4" Type="http://schemas.openxmlformats.org/officeDocument/2006/relationships/image" Target="../media/image42.png"/></Relationships>
</file>

<file path=ppt/slides/_rels/slide9.xml.rels><?xml version="1.0" encoding="UTF-8" standalone="yes"?>
<Relationships xmlns="http://schemas.openxmlformats.org/package/2006/relationships"><Relationship Id="rId3" Type="http://schemas.openxmlformats.org/officeDocument/2006/relationships/hyperlink" Target="https://fhir.cerner.com/millennium/overview/"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0.xml.rels><?xml version="1.0" encoding="UTF-8" standalone="yes"?>
<Relationships xmlns="http://schemas.openxmlformats.org/package/2006/relationships"><Relationship Id="rId3" Type="http://schemas.openxmlformats.org/officeDocument/2006/relationships/hyperlink" Target="http://hl7.org/fhir/conformance-rules.html" TargetMode="External"/><Relationship Id="rId2" Type="http://schemas.openxmlformats.org/officeDocument/2006/relationships/hyperlink" Target="http://hl7.org/fhir/dstu2/conformance.html" TargetMode="External"/><Relationship Id="rId1" Type="http://schemas.openxmlformats.org/officeDocument/2006/relationships/slideLayout" Target="../slideLayouts/slideLayout9.xml"/><Relationship Id="rId5" Type="http://schemas.openxmlformats.org/officeDocument/2006/relationships/image" Target="../media/image43.png"/><Relationship Id="rId4" Type="http://schemas.openxmlformats.org/officeDocument/2006/relationships/hyperlink" Target="https://fhir-ehr-code.cerner.com/r4/ec2458f2-1e24-41c8-b71b-0e701af7583d/metadata?_format=json"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3" Type="http://schemas.openxmlformats.org/officeDocument/2006/relationships/hyperlink" Target="http://hl7.org/fhir/dstu2/profiling.html" TargetMode="External"/><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hyperlink" Target="https://hl7.org/fhir/profiling.html" TargetMode="Externa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5354-9&amp;_format=json"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480-6,http://loinc.org|8462-4&amp;_format=json"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4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9879" y="10219506"/>
            <a:ext cx="14795502" cy="834328"/>
          </a:xfrm>
        </p:spPr>
        <p:txBody>
          <a:bodyPr/>
          <a:lstStyle/>
          <a:p>
            <a:r>
              <a:rPr lang="en-US" dirty="0"/>
              <a:t>Brian Heits</a:t>
            </a:r>
          </a:p>
        </p:txBody>
      </p:sp>
      <p:sp>
        <p:nvSpPr>
          <p:cNvPr id="3" name="Text Placeholder 2"/>
          <p:cNvSpPr>
            <a:spLocks noGrp="1"/>
          </p:cNvSpPr>
          <p:nvPr>
            <p:ph type="body" sz="quarter" idx="12"/>
          </p:nvPr>
        </p:nvSpPr>
        <p:spPr>
          <a:xfrm>
            <a:off x="1539879" y="11203843"/>
            <a:ext cx="14795502" cy="574514"/>
          </a:xfrm>
        </p:spPr>
        <p:txBody>
          <a:bodyPr/>
          <a:lstStyle/>
          <a:p>
            <a:r>
              <a:rPr lang="en-US" dirty="0"/>
              <a:t>Associate Lead Software Engineer – Edge Professional Services</a:t>
            </a:r>
          </a:p>
        </p:txBody>
      </p:sp>
      <p:sp>
        <p:nvSpPr>
          <p:cNvPr id="4" name="Text Placeholder 3"/>
          <p:cNvSpPr>
            <a:spLocks noGrp="1"/>
          </p:cNvSpPr>
          <p:nvPr>
            <p:ph type="body" sz="quarter" idx="13"/>
          </p:nvPr>
        </p:nvSpPr>
        <p:spPr>
          <a:xfrm>
            <a:off x="1539879" y="12049113"/>
            <a:ext cx="14795502" cy="574514"/>
          </a:xfrm>
        </p:spPr>
        <p:txBody>
          <a:bodyPr/>
          <a:lstStyle/>
          <a:p>
            <a:r>
              <a:rPr lang="en-US" dirty="0"/>
              <a:t>August 29</a:t>
            </a:r>
            <a:r>
              <a:rPr lang="en-US" baseline="30000" dirty="0"/>
              <a:t>th</a:t>
            </a:r>
            <a:r>
              <a:rPr lang="en-US" dirty="0"/>
              <a:t>, 2022</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5501" y="4915329"/>
            <a:ext cx="12573006" cy="4247998"/>
          </a:xfrm>
          <a:prstGeom prst="rect">
            <a:avLst/>
          </a:prstGeom>
        </p:spPr>
      </p:pic>
    </p:spTree>
    <p:extLst>
      <p:ext uri="{BB962C8B-B14F-4D97-AF65-F5344CB8AC3E}">
        <p14:creationId xmlns:p14="http://schemas.microsoft.com/office/powerpoint/2010/main" val="393840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pasted-image.png"/>
          <p:cNvPicPr>
            <a:picLocks noGrp="1" noChangeAspect="1"/>
          </p:cNvPicPr>
          <p:nvPr>
            <p:ph type="pic" idx="13"/>
          </p:nvPr>
        </p:nvPicPr>
        <p:blipFill>
          <a:blip r:embed="rId2"/>
          <a:srcRect l="8728" r="8728"/>
          <a:stretch>
            <a:fillRect/>
          </a:stretch>
        </p:blipFill>
        <p:spPr>
          <a:xfrm>
            <a:off x="13165981" y="1104900"/>
            <a:ext cx="9525001" cy="11506200"/>
          </a:xfrm>
          <a:prstGeom prst="rect">
            <a:avLst/>
          </a:prstGeom>
        </p:spPr>
      </p:pic>
      <p:sp>
        <p:nvSpPr>
          <p:cNvPr id="235" name="Shape 235"/>
          <p:cNvSpPr>
            <a:spLocks noGrp="1"/>
          </p:cNvSpPr>
          <p:nvPr>
            <p:ph type="title"/>
          </p:nvPr>
        </p:nvSpPr>
        <p:spPr>
          <a:prstGeom prst="rect">
            <a:avLst/>
          </a:prstGeom>
        </p:spPr>
        <p:txBody>
          <a:bodyPr/>
          <a:lstStyle/>
          <a:p>
            <a:r>
              <a:rPr dirty="0"/>
              <a:t>Which Version?</a:t>
            </a:r>
          </a:p>
        </p:txBody>
      </p:sp>
      <p:sp>
        <p:nvSpPr>
          <p:cNvPr id="236" name="Shape 236"/>
          <p:cNvSpPr>
            <a:spLocks noGrp="1"/>
          </p:cNvSpPr>
          <p:nvPr>
            <p:ph type="body" sz="quarter" idx="1"/>
          </p:nvPr>
        </p:nvSpPr>
        <p:spPr>
          <a:prstGeom prst="rect">
            <a:avLst/>
          </a:prstGeom>
        </p:spPr>
        <p:txBody>
          <a:bodyPr/>
          <a:lstStyle/>
          <a:p>
            <a:pPr marL="537307" indent="-537307" algn="l">
              <a:buSzPct val="75000"/>
              <a:buChar char="•"/>
            </a:pPr>
            <a:r>
              <a:rPr dirty="0"/>
              <a:t>Multiple Available</a:t>
            </a:r>
          </a:p>
          <a:p>
            <a:pPr marL="537307" indent="-537307" algn="l">
              <a:buSzPct val="75000"/>
              <a:buChar char="•"/>
            </a:pPr>
            <a:r>
              <a:rPr dirty="0"/>
              <a:t>Deprecate Oldest</a:t>
            </a:r>
          </a:p>
          <a:p>
            <a:pPr marL="537307" indent="-537307" algn="l">
              <a:buSzPct val="75000"/>
              <a:buChar char="•"/>
            </a:pPr>
            <a:r>
              <a:rPr dirty="0"/>
              <a:t>Time to Uplift Applications</a:t>
            </a:r>
          </a:p>
        </p:txBody>
      </p:sp>
    </p:spTree>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Shape 572"/>
          <p:cNvSpPr/>
          <p:nvPr/>
        </p:nvSpPr>
        <p:spPr>
          <a:xfrm>
            <a:off x="792955" y="12532777"/>
            <a:ext cx="15731871"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https://fhir.cerner.com/millennium/r4/clinical/diagnostics/observation/#parameters</a:t>
            </a:r>
            <a:endParaRPr u="sng" dirty="0">
              <a:hlinkClick r:id="rId2"/>
            </a:endParaRPr>
          </a:p>
        </p:txBody>
      </p:sp>
      <p:pic>
        <p:nvPicPr>
          <p:cNvPr id="4" name="Picture 3">
            <a:extLst>
              <a:ext uri="{FF2B5EF4-FFF2-40B4-BE49-F238E27FC236}">
                <a16:creationId xmlns:a16="http://schemas.microsoft.com/office/drawing/2014/main" id="{906C6BF8-3404-495B-AC0D-26B0227E39AF}"/>
              </a:ext>
            </a:extLst>
          </p:cNvPr>
          <p:cNvPicPr>
            <a:picLocks noChangeAspect="1"/>
          </p:cNvPicPr>
          <p:nvPr/>
        </p:nvPicPr>
        <p:blipFill>
          <a:blip r:embed="rId4"/>
          <a:stretch>
            <a:fillRect/>
          </a:stretch>
        </p:blipFill>
        <p:spPr>
          <a:xfrm>
            <a:off x="795337" y="3401307"/>
            <a:ext cx="22445663" cy="6913386"/>
          </a:xfrm>
          <a:prstGeom prst="rect">
            <a:avLst/>
          </a:prstGeom>
        </p:spPr>
      </p:pic>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 name="Shape 575"/>
          <p:cNvSpPr>
            <a:spLocks noGrp="1"/>
          </p:cNvSpPr>
          <p:nvPr>
            <p:ph type="title"/>
          </p:nvPr>
        </p:nvSpPr>
        <p:spPr>
          <a:prstGeom prst="rect">
            <a:avLst/>
          </a:prstGeom>
        </p:spPr>
        <p:txBody>
          <a:bodyPr/>
          <a:lstStyle/>
          <a:p>
            <a:r>
              <a:t>Exercise 11</a:t>
            </a:r>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p:nvPr>
        </p:nvSpPr>
        <p:spPr>
          <a:prstGeom prst="rect">
            <a:avLst/>
          </a:prstGeom>
        </p:spPr>
        <p:txBody>
          <a:bodyPr/>
          <a:lstStyle/>
          <a:p>
            <a:r>
              <a:rPr dirty="0"/>
              <a:t>Exercise 11</a:t>
            </a:r>
          </a:p>
        </p:txBody>
      </p:sp>
      <p:sp>
        <p:nvSpPr>
          <p:cNvPr id="578" name="Shape 578"/>
          <p:cNvSpPr>
            <a:spLocks noGrp="1"/>
          </p:cNvSpPr>
          <p:nvPr>
            <p:ph type="body" idx="1"/>
          </p:nvPr>
        </p:nvSpPr>
        <p:spPr>
          <a:prstGeom prst="rect">
            <a:avLst/>
          </a:prstGeom>
        </p:spPr>
        <p:txBody>
          <a:bodyPr/>
          <a:lstStyle/>
          <a:p>
            <a:r>
              <a:rPr dirty="0"/>
              <a:t>Is </a:t>
            </a:r>
            <a:r>
              <a:rPr lang="en-US" dirty="0"/>
              <a:t>Test1</a:t>
            </a:r>
            <a:r>
              <a:rPr dirty="0"/>
              <a:t> Smart</a:t>
            </a:r>
            <a:r>
              <a:rPr lang="en-US" dirty="0"/>
              <a:t> (id = </a:t>
            </a:r>
            <a:r>
              <a:rPr lang="en-US" b="0" i="0" dirty="0">
                <a:solidFill>
                  <a:srgbClr val="212121"/>
                </a:solidFill>
                <a:effectLst/>
              </a:rPr>
              <a:t>12724070</a:t>
            </a:r>
            <a:r>
              <a:rPr lang="en-US" dirty="0"/>
              <a:t>)</a:t>
            </a:r>
            <a:r>
              <a:rPr dirty="0"/>
              <a:t> currently taking insulin?</a:t>
            </a:r>
            <a:endParaRPr lang="en-US" dirty="0"/>
          </a:p>
        </p:txBody>
      </p:sp>
    </p:spTree>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p:cNvSpPr>
          <p:nvPr>
            <p:ph type="title"/>
          </p:nvPr>
        </p:nvSpPr>
        <p:spPr>
          <a:prstGeom prst="rect">
            <a:avLst/>
          </a:prstGeom>
        </p:spPr>
        <p:txBody>
          <a:bodyPr/>
          <a:lstStyle/>
          <a:p>
            <a:r>
              <a:t>Exercise 11: Answer</a:t>
            </a:r>
          </a:p>
        </p:txBody>
      </p:sp>
      <p:sp>
        <p:nvSpPr>
          <p:cNvPr id="581" name="Shape 581"/>
          <p:cNvSpPr>
            <a:spLocks noGrp="1"/>
          </p:cNvSpPr>
          <p:nvPr>
            <p:ph type="body" idx="1"/>
          </p:nvPr>
        </p:nvSpPr>
        <p:spPr>
          <a:prstGeom prst="rect">
            <a:avLst/>
          </a:prstGeom>
        </p:spPr>
        <p:txBody>
          <a:bodyPr/>
          <a:lstStyle/>
          <a:p>
            <a:r>
              <a:rPr dirty="0"/>
              <a:t>Answer: </a:t>
            </a:r>
            <a:r>
              <a:rPr lang="en-US" dirty="0"/>
              <a:t>No</a:t>
            </a:r>
            <a:endParaRPr dirty="0"/>
          </a:p>
          <a:p>
            <a:r>
              <a:rPr dirty="0"/>
              <a:t>GET </a:t>
            </a:r>
            <a:r>
              <a:rPr lang="en-US" dirty="0">
                <a:hlinkClick r:id="rId2"/>
              </a:rPr>
              <a:t>https://fhir-open.cerner.com/r4/ec2458f2-1e24-41c8-b71b-0e701af7583d/MedicationAdministration?patient=12724070&amp;status=in-progress&amp;_format=json</a:t>
            </a:r>
            <a:endParaRPr dirty="0"/>
          </a:p>
        </p:txBody>
      </p:sp>
    </p:spTree>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p:cNvSpPr>
          <p:nvPr>
            <p:ph type="title"/>
          </p:nvPr>
        </p:nvSpPr>
        <p:spPr>
          <a:prstGeom prst="rect">
            <a:avLst/>
          </a:prstGeom>
        </p:spPr>
        <p:txBody>
          <a:bodyPr/>
          <a:lstStyle/>
          <a:p>
            <a:r>
              <a:t>Exercise 12</a:t>
            </a:r>
          </a:p>
        </p:txBody>
      </p:sp>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Shape 585"/>
          <p:cNvSpPr>
            <a:spLocks noGrp="1"/>
          </p:cNvSpPr>
          <p:nvPr>
            <p:ph type="title"/>
          </p:nvPr>
        </p:nvSpPr>
        <p:spPr>
          <a:prstGeom prst="rect">
            <a:avLst/>
          </a:prstGeom>
        </p:spPr>
        <p:txBody>
          <a:bodyPr/>
          <a:lstStyle/>
          <a:p>
            <a:r>
              <a:t>Exercise 12</a:t>
            </a:r>
          </a:p>
        </p:txBody>
      </p:sp>
      <p:sp>
        <p:nvSpPr>
          <p:cNvPr id="586" name="Shape 586"/>
          <p:cNvSpPr>
            <a:spLocks noGrp="1"/>
          </p:cNvSpPr>
          <p:nvPr>
            <p:ph type="body" idx="1"/>
          </p:nvPr>
        </p:nvSpPr>
        <p:spPr>
          <a:prstGeom prst="rect">
            <a:avLst/>
          </a:prstGeom>
        </p:spPr>
        <p:txBody>
          <a:bodyPr/>
          <a:lstStyle/>
          <a:p>
            <a:r>
              <a:rPr dirty="0"/>
              <a:t>Wh</a:t>
            </a:r>
            <a:r>
              <a:rPr lang="en-US" dirty="0"/>
              <a:t>o</a:t>
            </a:r>
            <a:r>
              <a:rPr dirty="0"/>
              <a:t> has a pacemaker: </a:t>
            </a:r>
            <a:r>
              <a:rPr lang="en-US" dirty="0"/>
              <a:t>Sandy Smart (id= 12742399) or </a:t>
            </a:r>
            <a:r>
              <a:rPr lang="en-US" dirty="0" err="1"/>
              <a:t>NancyU</a:t>
            </a:r>
            <a:r>
              <a:rPr lang="en-US" dirty="0"/>
              <a:t> Smart (id = 12724066)</a:t>
            </a:r>
            <a:r>
              <a:rPr dirty="0"/>
              <a:t>?</a:t>
            </a:r>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p:cNvSpPr>
          <p:nvPr>
            <p:ph type="title"/>
          </p:nvPr>
        </p:nvSpPr>
        <p:spPr>
          <a:prstGeom prst="rect">
            <a:avLst/>
          </a:prstGeom>
        </p:spPr>
        <p:txBody>
          <a:bodyPr/>
          <a:lstStyle/>
          <a:p>
            <a:r>
              <a:t>Exercise 12: Answer</a:t>
            </a:r>
          </a:p>
        </p:txBody>
      </p:sp>
      <p:sp>
        <p:nvSpPr>
          <p:cNvPr id="589" name="Shape 589"/>
          <p:cNvSpPr>
            <a:spLocks noGrp="1"/>
          </p:cNvSpPr>
          <p:nvPr>
            <p:ph type="body" idx="1"/>
          </p:nvPr>
        </p:nvSpPr>
        <p:spPr>
          <a:prstGeom prst="rect">
            <a:avLst/>
          </a:prstGeom>
        </p:spPr>
        <p:txBody>
          <a:bodyPr/>
          <a:lstStyle/>
          <a:p>
            <a:r>
              <a:rPr lang="en-US" dirty="0" err="1"/>
              <a:t>NancyU</a:t>
            </a:r>
            <a:r>
              <a:rPr lang="en-US" dirty="0"/>
              <a:t> Smart</a:t>
            </a:r>
            <a:endParaRPr dirty="0"/>
          </a:p>
          <a:p>
            <a:r>
              <a:rPr dirty="0"/>
              <a:t>GET </a:t>
            </a:r>
            <a:r>
              <a:rPr lang="en-US" u="sng" dirty="0">
                <a:hlinkClick r:id="rId2"/>
              </a:rPr>
              <a:t>https://fhir-open.cerner.com/r4/ec2458f2-1e24-41c8-b71b-0e701af7583d/Device?patient=12724066&amp;_format=json</a:t>
            </a:r>
            <a:r>
              <a:rPr dirty="0"/>
              <a:t> </a:t>
            </a:r>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p:cNvSpPr>
          <p:nvPr>
            <p:ph type="title"/>
          </p:nvPr>
        </p:nvSpPr>
        <p:spPr>
          <a:prstGeom prst="rect">
            <a:avLst/>
          </a:prstGeom>
        </p:spPr>
        <p:txBody>
          <a:bodyPr/>
          <a:lstStyle/>
          <a:p>
            <a:r>
              <a:t>Exercise 13</a:t>
            </a:r>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p:nvPr>
        </p:nvSpPr>
        <p:spPr>
          <a:prstGeom prst="rect">
            <a:avLst/>
          </a:prstGeom>
        </p:spPr>
        <p:txBody>
          <a:bodyPr/>
          <a:lstStyle/>
          <a:p>
            <a:r>
              <a:t>Exercise 13</a:t>
            </a:r>
          </a:p>
        </p:txBody>
      </p:sp>
      <p:sp>
        <p:nvSpPr>
          <p:cNvPr id="594" name="Shape 594"/>
          <p:cNvSpPr>
            <a:spLocks noGrp="1"/>
          </p:cNvSpPr>
          <p:nvPr>
            <p:ph type="body" idx="1"/>
          </p:nvPr>
        </p:nvSpPr>
        <p:spPr>
          <a:prstGeom prst="rect">
            <a:avLst/>
          </a:prstGeom>
        </p:spPr>
        <p:txBody>
          <a:bodyPr/>
          <a:lstStyle/>
          <a:p>
            <a:r>
              <a:rPr dirty="0"/>
              <a:t>Who is patient </a:t>
            </a:r>
            <a:r>
              <a:rPr lang="en-US" dirty="0" err="1"/>
              <a:t>NancyU</a:t>
            </a:r>
            <a:r>
              <a:rPr lang="en-US" dirty="0"/>
              <a:t> Smart’s (id = 12724066)</a:t>
            </a:r>
            <a:r>
              <a:rPr dirty="0"/>
              <a:t> </a:t>
            </a:r>
            <a:r>
              <a:rPr lang="en-US" dirty="0"/>
              <a:t>child</a:t>
            </a:r>
            <a:r>
              <a:rPr dirty="0"/>
              <a:t>?</a:t>
            </a:r>
            <a:endParaRPr lang="en-US" dirty="0"/>
          </a:p>
        </p:txBody>
      </p:sp>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p:nvPr>
        </p:nvSpPr>
        <p:spPr>
          <a:prstGeom prst="rect">
            <a:avLst/>
          </a:prstGeom>
        </p:spPr>
        <p:txBody>
          <a:bodyPr/>
          <a:lstStyle/>
          <a:p>
            <a:r>
              <a:t>Exercise 13: Answer</a:t>
            </a:r>
          </a:p>
        </p:txBody>
      </p:sp>
      <p:sp>
        <p:nvSpPr>
          <p:cNvPr id="597" name="Shape 597"/>
          <p:cNvSpPr>
            <a:spLocks noGrp="1"/>
          </p:cNvSpPr>
          <p:nvPr>
            <p:ph type="body" idx="1"/>
          </p:nvPr>
        </p:nvSpPr>
        <p:spPr>
          <a:prstGeom prst="rect">
            <a:avLst/>
          </a:prstGeom>
        </p:spPr>
        <p:txBody>
          <a:bodyPr/>
          <a:lstStyle/>
          <a:p>
            <a:r>
              <a:rPr dirty="0"/>
              <a:t>Answer: </a:t>
            </a:r>
            <a:r>
              <a:rPr lang="en-US" dirty="0"/>
              <a:t>Tim Peters, Baby Boy Smart, Sandy Smart, Timmy Smart</a:t>
            </a:r>
            <a:endParaRPr dirty="0"/>
          </a:p>
          <a:p>
            <a:r>
              <a:rPr dirty="0"/>
              <a:t>GET </a:t>
            </a:r>
            <a:r>
              <a:rPr lang="en-US" u="sng" dirty="0">
                <a:hlinkClick r:id="rId2"/>
              </a:rPr>
              <a:t>https://fhir-open.cerner.com/r4/ec2458f2-1e24-41c8-b71b-0e701af7583d/RelatedPerson?patient=12724066&amp;-relationship-level=http://hl7.org/fhir/resource-types|Patient&amp;_format=json</a:t>
            </a:r>
            <a:endParaRPr u="sng" dirty="0">
              <a:hlinkClick r:id="rId3"/>
            </a:endParaRP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p:nvPr/>
        </p:nvSpPr>
        <p:spPr>
          <a:xfrm>
            <a:off x="6823542" y="11044783"/>
            <a:ext cx="10736915"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rPr dirty="0"/>
              <a:t>Latest Millennium Production: </a:t>
            </a:r>
            <a:r>
              <a:rPr lang="en-US" dirty="0"/>
              <a:t>R4</a:t>
            </a:r>
            <a:r>
              <a:rPr dirty="0"/>
              <a:t>/</a:t>
            </a:r>
            <a:r>
              <a:rPr lang="en-US" dirty="0"/>
              <a:t>4</a:t>
            </a:r>
            <a:r>
              <a:rPr dirty="0"/>
              <a:t>.0.</a:t>
            </a:r>
            <a:r>
              <a:rPr lang="en-US" dirty="0"/>
              <a:t>1</a:t>
            </a:r>
            <a:endParaRPr dirty="0"/>
          </a:p>
        </p:txBody>
      </p:sp>
      <p:sp>
        <p:nvSpPr>
          <p:cNvPr id="232" name="Shape 232"/>
          <p:cNvSpPr/>
          <p:nvPr/>
        </p:nvSpPr>
        <p:spPr>
          <a:xfrm>
            <a:off x="210925" y="12674549"/>
            <a:ext cx="848469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https://fhir.cerner.com/millennium/overview/</a:t>
            </a:r>
            <a:endParaRPr u="sng" dirty="0">
              <a:hlinkClick r:id="rId2"/>
            </a:endParaRPr>
          </a:p>
        </p:txBody>
      </p:sp>
      <p:pic>
        <p:nvPicPr>
          <p:cNvPr id="5" name="Picture 4">
            <a:extLst>
              <a:ext uri="{FF2B5EF4-FFF2-40B4-BE49-F238E27FC236}">
                <a16:creationId xmlns:a16="http://schemas.microsoft.com/office/drawing/2014/main" id="{50F59DA6-ABFD-468D-B8F3-50698711DD5C}"/>
              </a:ext>
            </a:extLst>
          </p:cNvPr>
          <p:cNvPicPr>
            <a:picLocks noChangeAspect="1"/>
          </p:cNvPicPr>
          <p:nvPr/>
        </p:nvPicPr>
        <p:blipFill>
          <a:blip r:embed="rId4"/>
          <a:stretch>
            <a:fillRect/>
          </a:stretch>
        </p:blipFill>
        <p:spPr>
          <a:xfrm>
            <a:off x="3134355" y="1130355"/>
            <a:ext cx="18115290" cy="9156696"/>
          </a:xfrm>
          <a:prstGeom prst="rect">
            <a:avLst/>
          </a:prstGeom>
        </p:spPr>
      </p:pic>
    </p:spTree>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D6AFF-CD90-4AC4-B89B-F2AB9D511375}"/>
              </a:ext>
            </a:extLst>
          </p:cNvPr>
          <p:cNvPicPr>
            <a:picLocks noChangeAspect="1"/>
          </p:cNvPicPr>
          <p:nvPr/>
        </p:nvPicPr>
        <p:blipFill>
          <a:blip r:embed="rId2"/>
          <a:stretch>
            <a:fillRect/>
          </a:stretch>
        </p:blipFill>
        <p:spPr>
          <a:xfrm>
            <a:off x="4704972" y="629795"/>
            <a:ext cx="14974055" cy="12456410"/>
          </a:xfrm>
          <a:prstGeom prst="rect">
            <a:avLst/>
          </a:prstGeom>
        </p:spPr>
      </p:pic>
    </p:spTree>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xfrm>
            <a:off x="1778000" y="5181600"/>
            <a:ext cx="20828000" cy="2762250"/>
          </a:xfrm>
          <a:prstGeom prst="rect">
            <a:avLst/>
          </a:prstGeom>
        </p:spPr>
        <p:txBody>
          <a:bodyPr>
            <a:normAutofit fontScale="90000"/>
          </a:bodyPr>
          <a:lstStyle/>
          <a:p>
            <a:r>
              <a:rPr lang="en-US" dirty="0"/>
              <a:t>For more test patients</a:t>
            </a:r>
            <a:br>
              <a:rPr lang="en-US" dirty="0"/>
            </a:br>
            <a:endParaRPr dirty="0"/>
          </a:p>
        </p:txBody>
      </p:sp>
      <p:sp>
        <p:nvSpPr>
          <p:cNvPr id="4" name="TextBox 3">
            <a:extLst>
              <a:ext uri="{FF2B5EF4-FFF2-40B4-BE49-F238E27FC236}">
                <a16:creationId xmlns:a16="http://schemas.microsoft.com/office/drawing/2014/main" id="{54049316-8E4A-4856-AF3E-97C5B4F4A8CB}"/>
              </a:ext>
            </a:extLst>
          </p:cNvPr>
          <p:cNvSpPr txBox="1"/>
          <p:nvPr/>
        </p:nvSpPr>
        <p:spPr>
          <a:xfrm>
            <a:off x="1778000" y="7334072"/>
            <a:ext cx="2082800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https://docs.google.com/document/d/10RnVyF1etl_17pyCyK96tyhUWRbrTyEcqpwzW-Z-Ybs</a:t>
            </a:r>
            <a:endParaRPr lang="en-US" dirty="0">
              <a:solidFill>
                <a:schemeClr val="bg1"/>
              </a:solidFill>
            </a:endParaRPr>
          </a:p>
        </p:txBody>
      </p:sp>
    </p:spTree>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prstGeom prst="rect">
            <a:avLst/>
          </a:prstGeom>
        </p:spPr>
        <p:txBody>
          <a:bodyPr/>
          <a:lstStyle/>
          <a:p>
            <a:r>
              <a:rPr lang="en-US" dirty="0"/>
              <a:t>Questions?</a:t>
            </a:r>
            <a:endParaRPr dirty="0"/>
          </a:p>
        </p:txBody>
      </p:sp>
    </p:spTree>
    <p:extLst>
      <p:ext uri="{BB962C8B-B14F-4D97-AF65-F5344CB8AC3E}">
        <p14:creationId xmlns:p14="http://schemas.microsoft.com/office/powerpoint/2010/main" val="326821097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43" name="Shape 243"/>
          <p:cNvSpPr/>
          <p:nvPr/>
        </p:nvSpPr>
        <p:spPr>
          <a:xfrm>
            <a:off x="9020894" y="6197599"/>
            <a:ext cx="659621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Data Types</a:t>
            </a:r>
          </a:p>
        </p:txBody>
      </p:sp>
      <p:sp>
        <p:nvSpPr>
          <p:cNvPr id="244" name="Shape 24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812800" y="317500"/>
            <a:ext cx="23114000" cy="2006600"/>
          </a:xfrm>
          <a:prstGeom prst="rect">
            <a:avLst/>
          </a:prstGeom>
        </p:spPr>
        <p:txBody>
          <a:bodyPr/>
          <a:lstStyle/>
          <a:p>
            <a:r>
              <a:rPr dirty="0"/>
              <a:t>Primitive Types</a:t>
            </a:r>
          </a:p>
        </p:txBody>
      </p:sp>
      <p:sp>
        <p:nvSpPr>
          <p:cNvPr id="248" name="Shape 248"/>
          <p:cNvSpPr/>
          <p:nvPr/>
        </p:nvSpPr>
        <p:spPr>
          <a:xfrm>
            <a:off x="-1447483" y="12738100"/>
            <a:ext cx="13736201" cy="635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3500" u="sng">
                <a:hlinkClick r:id="rId2"/>
              </a:defRPr>
            </a:lvl1pPr>
          </a:lstStyle>
          <a:p>
            <a:pPr>
              <a:defRPr u="none"/>
            </a:pPr>
            <a:r>
              <a:rPr lang="en-US" u="sng" dirty="0">
                <a:hlinkClick r:id="rId3"/>
              </a:rPr>
              <a:t>http://hl7.org/fhir/datatypes.html#primitive</a:t>
            </a:r>
            <a:endParaRPr u="sng" dirty="0">
              <a:hlinkClick r:id="rId2"/>
            </a:endParaRPr>
          </a:p>
        </p:txBody>
      </p:sp>
      <p:pic>
        <p:nvPicPr>
          <p:cNvPr id="3" name="Picture 2">
            <a:extLst>
              <a:ext uri="{FF2B5EF4-FFF2-40B4-BE49-F238E27FC236}">
                <a16:creationId xmlns:a16="http://schemas.microsoft.com/office/drawing/2014/main" id="{EC3C0657-7EB5-4D28-89D6-B1540C25E06C}"/>
              </a:ext>
            </a:extLst>
          </p:cNvPr>
          <p:cNvPicPr>
            <a:picLocks noChangeAspect="1"/>
          </p:cNvPicPr>
          <p:nvPr/>
        </p:nvPicPr>
        <p:blipFill>
          <a:blip r:embed="rId4"/>
          <a:stretch>
            <a:fillRect/>
          </a:stretch>
        </p:blipFill>
        <p:spPr>
          <a:xfrm>
            <a:off x="1445854" y="2781300"/>
            <a:ext cx="21685728" cy="7239000"/>
          </a:xfrm>
          <a:prstGeom prst="rect">
            <a:avLst/>
          </a:prstGeom>
        </p:spPr>
      </p:pic>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r>
              <a:rPr dirty="0"/>
              <a:t>Surprises</a:t>
            </a:r>
          </a:p>
        </p:txBody>
      </p:sp>
      <p:sp>
        <p:nvSpPr>
          <p:cNvPr id="251" name="Shape 251"/>
          <p:cNvSpPr>
            <a:spLocks noGrp="1"/>
          </p:cNvSpPr>
          <p:nvPr>
            <p:ph type="body" idx="1"/>
          </p:nvPr>
        </p:nvSpPr>
        <p:spPr>
          <a:prstGeom prst="rect">
            <a:avLst/>
          </a:prstGeom>
        </p:spPr>
        <p:txBody>
          <a:bodyPr/>
          <a:lstStyle/>
          <a:p>
            <a:r>
              <a:rPr dirty="0"/>
              <a:t>Decimal: 1.01, 1.010</a:t>
            </a:r>
          </a:p>
          <a:p>
            <a:r>
              <a:rPr dirty="0"/>
              <a:t>Instant vs </a:t>
            </a:r>
            <a:r>
              <a:rPr dirty="0" err="1"/>
              <a:t>DateTime</a:t>
            </a:r>
            <a:endParaRPr dirty="0"/>
          </a:p>
          <a:p>
            <a:r>
              <a:rPr dirty="0" err="1"/>
              <a:t>DateTime</a:t>
            </a:r>
            <a:r>
              <a:rPr dirty="0"/>
              <a:t> vs Date vs 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5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5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1"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35000" y="228600"/>
            <a:ext cx="23114000" cy="2006600"/>
          </a:xfrm>
          <a:prstGeom prst="rect">
            <a:avLst/>
          </a:prstGeom>
        </p:spPr>
        <p:txBody>
          <a:bodyPr/>
          <a:lstStyle/>
          <a:p>
            <a:r>
              <a:t>Complex Types</a:t>
            </a:r>
          </a:p>
        </p:txBody>
      </p:sp>
      <p:sp>
        <p:nvSpPr>
          <p:cNvPr id="257" name="Shape 257"/>
          <p:cNvSpPr/>
          <p:nvPr/>
        </p:nvSpPr>
        <p:spPr>
          <a:xfrm>
            <a:off x="1142587" y="12912800"/>
            <a:ext cx="81288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http://hl7.org/fhir/datatypes.html#complex</a:t>
            </a:r>
            <a:endParaRPr u="sng" dirty="0">
              <a:hlinkClick r:id="rId2"/>
            </a:endParaRPr>
          </a:p>
        </p:txBody>
      </p:sp>
      <p:pic>
        <p:nvPicPr>
          <p:cNvPr id="3" name="Picture 2">
            <a:extLst>
              <a:ext uri="{FF2B5EF4-FFF2-40B4-BE49-F238E27FC236}">
                <a16:creationId xmlns:a16="http://schemas.microsoft.com/office/drawing/2014/main" id="{9B2CB611-9E90-428C-B2AD-C9FA14FA4BC4}"/>
              </a:ext>
            </a:extLst>
          </p:cNvPr>
          <p:cNvPicPr>
            <a:picLocks noChangeAspect="1"/>
          </p:cNvPicPr>
          <p:nvPr/>
        </p:nvPicPr>
        <p:blipFill>
          <a:blip r:embed="rId4"/>
          <a:stretch>
            <a:fillRect/>
          </a:stretch>
        </p:blipFill>
        <p:spPr>
          <a:xfrm>
            <a:off x="8643442" y="2485353"/>
            <a:ext cx="7097115" cy="9621593"/>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xfrm>
            <a:off x="635000" y="274380"/>
            <a:ext cx="23114000" cy="2006601"/>
          </a:xfrm>
          <a:prstGeom prst="rect">
            <a:avLst/>
          </a:prstGeom>
        </p:spPr>
        <p:txBody>
          <a:bodyPr/>
          <a:lstStyle/>
          <a:p>
            <a:r>
              <a:t>Code Systems</a:t>
            </a:r>
          </a:p>
        </p:txBody>
      </p:sp>
      <p:sp>
        <p:nvSpPr>
          <p:cNvPr id="260" name="Shape 260"/>
          <p:cNvSpPr/>
          <p:nvPr/>
        </p:nvSpPr>
        <p:spPr>
          <a:xfrm>
            <a:off x="917972" y="12669903"/>
            <a:ext cx="8822928"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http://hl7.org/fhir/datatypes.html#codesystem</a:t>
            </a:r>
            <a:endParaRPr u="sng" dirty="0">
              <a:hlinkClick r:id="rId3"/>
            </a:endParaRPr>
          </a:p>
        </p:txBody>
      </p:sp>
      <p:pic>
        <p:nvPicPr>
          <p:cNvPr id="3" name="Picture 2">
            <a:extLst>
              <a:ext uri="{FF2B5EF4-FFF2-40B4-BE49-F238E27FC236}">
                <a16:creationId xmlns:a16="http://schemas.microsoft.com/office/drawing/2014/main" id="{06956BF1-88A3-422C-9EEC-C6167CFF291A}"/>
              </a:ext>
            </a:extLst>
          </p:cNvPr>
          <p:cNvPicPr>
            <a:picLocks noChangeAspect="1"/>
          </p:cNvPicPr>
          <p:nvPr/>
        </p:nvPicPr>
        <p:blipFill>
          <a:blip r:embed="rId5"/>
          <a:stretch>
            <a:fillRect/>
          </a:stretch>
        </p:blipFill>
        <p:spPr>
          <a:xfrm>
            <a:off x="0" y="3390901"/>
            <a:ext cx="24250650" cy="5105399"/>
          </a:xfrm>
          <a:prstGeom prst="rect">
            <a:avLst/>
          </a:prstGeom>
        </p:spPr>
      </p:pic>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p>
            <a:r>
              <a:t>Formats</a:t>
            </a:r>
          </a:p>
        </p:txBody>
      </p:sp>
      <p:sp>
        <p:nvSpPr>
          <p:cNvPr id="266" name="Shape 266"/>
          <p:cNvSpPr>
            <a:spLocks noGrp="1"/>
          </p:cNvSpPr>
          <p:nvPr>
            <p:ph type="body" idx="1"/>
          </p:nvPr>
        </p:nvSpPr>
        <p:spPr>
          <a:xfrm>
            <a:off x="1689100" y="9277350"/>
            <a:ext cx="21005800" cy="3143250"/>
          </a:xfrm>
          <a:prstGeom prst="rect">
            <a:avLst/>
          </a:prstGeom>
        </p:spPr>
        <p:txBody>
          <a:bodyPr/>
          <a:lstStyle/>
          <a:p>
            <a:pPr>
              <a:spcBef>
                <a:spcPts val="0"/>
              </a:spcBef>
            </a:pPr>
            <a:r>
              <a:rPr dirty="0"/>
              <a:t>JSON</a:t>
            </a:r>
            <a:r>
              <a:rPr lang="en-US" dirty="0"/>
              <a:t>, </a:t>
            </a:r>
            <a:r>
              <a:rPr dirty="0"/>
              <a:t>XML</a:t>
            </a:r>
            <a:r>
              <a:rPr lang="en-US" dirty="0"/>
              <a:t>, or RDF</a:t>
            </a:r>
            <a:endParaRPr dirty="0"/>
          </a:p>
          <a:p>
            <a:pPr>
              <a:spcBef>
                <a:spcPts val="0"/>
              </a:spcBef>
            </a:pPr>
            <a:r>
              <a:rPr dirty="0"/>
              <a:t>Via Accept or Content-Type headers</a:t>
            </a:r>
          </a:p>
          <a:p>
            <a:pPr>
              <a:spcBef>
                <a:spcPts val="0"/>
              </a:spcBef>
            </a:pPr>
            <a:r>
              <a:rPr dirty="0"/>
              <a:t>Via _format parameter</a:t>
            </a:r>
          </a:p>
        </p:txBody>
      </p:sp>
      <p:sp>
        <p:nvSpPr>
          <p:cNvPr id="267" name="Shape 267"/>
          <p:cNvSpPr/>
          <p:nvPr/>
        </p:nvSpPr>
        <p:spPr>
          <a:xfrm>
            <a:off x="180428" y="12864585"/>
            <a:ext cx="759983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https://hl7.org/fhir/http.html#mime-type</a:t>
            </a:r>
            <a:endParaRPr u="sng" dirty="0">
              <a:hlinkClick r:id="rId2"/>
            </a:endParaRPr>
          </a:p>
        </p:txBody>
      </p:sp>
      <p:pic>
        <p:nvPicPr>
          <p:cNvPr id="3" name="Picture 2">
            <a:extLst>
              <a:ext uri="{FF2B5EF4-FFF2-40B4-BE49-F238E27FC236}">
                <a16:creationId xmlns:a16="http://schemas.microsoft.com/office/drawing/2014/main" id="{CBB4776B-A744-4D2A-9DB1-E0A5FAE7B6D5}"/>
              </a:ext>
            </a:extLst>
          </p:cNvPr>
          <p:cNvPicPr>
            <a:picLocks noChangeAspect="1"/>
          </p:cNvPicPr>
          <p:nvPr/>
        </p:nvPicPr>
        <p:blipFill>
          <a:blip r:embed="rId4"/>
          <a:stretch>
            <a:fillRect/>
          </a:stretch>
        </p:blipFill>
        <p:spPr>
          <a:xfrm>
            <a:off x="1689100" y="3061732"/>
            <a:ext cx="18633487" cy="6215618"/>
          </a:xfrm>
          <a:prstGeom prst="rect">
            <a:avLst/>
          </a:prstGeom>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6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6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6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1" build="p" bldLvl="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69" name="Shape 269"/>
          <p:cNvSpPr/>
          <p:nvPr/>
        </p:nvSpPr>
        <p:spPr>
          <a:xfrm>
            <a:off x="9112023" y="6197599"/>
            <a:ext cx="641395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Resources</a:t>
            </a:r>
          </a:p>
        </p:txBody>
      </p:sp>
      <p:sp>
        <p:nvSpPr>
          <p:cNvPr id="270" name="Shape 27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p:cNvSpPr>
          <p:nvPr>
            <p:ph type="body" idx="1"/>
          </p:nvPr>
        </p:nvSpPr>
        <p:spPr>
          <a:prstGeom prst="rect">
            <a:avLst/>
          </a:prstGeom>
        </p:spPr>
        <p:txBody>
          <a:bodyPr/>
          <a:lstStyle/>
          <a:p>
            <a:r>
              <a:rPr dirty="0"/>
              <a:t>Patient, Condition, </a:t>
            </a:r>
            <a:r>
              <a:rPr dirty="0" err="1"/>
              <a:t>Medication</a:t>
            </a:r>
            <a:r>
              <a:rPr lang="en-US" dirty="0" err="1"/>
              <a:t>Request</a:t>
            </a:r>
            <a:r>
              <a:rPr dirty="0"/>
              <a:t>…</a:t>
            </a:r>
          </a:p>
          <a:p>
            <a:r>
              <a:rPr dirty="0"/>
              <a:t>All resources have metadata</a:t>
            </a:r>
          </a:p>
          <a:p>
            <a:r>
              <a:rPr dirty="0"/>
              <a:t>All resources have narrative</a:t>
            </a:r>
          </a:p>
          <a:p>
            <a:r>
              <a:rPr dirty="0"/>
              <a:t>Structured data items</a:t>
            </a:r>
          </a:p>
          <a:p>
            <a:r>
              <a:rPr dirty="0"/>
              <a:t>[base]/[Resource] (case sensitive)</a:t>
            </a:r>
          </a:p>
          <a:p>
            <a:pPr lvl="1"/>
            <a:r>
              <a:rPr dirty="0"/>
              <a:t>[base]/Patient</a:t>
            </a:r>
          </a:p>
        </p:txBody>
      </p:sp>
      <p:sp>
        <p:nvSpPr>
          <p:cNvPr id="255" name="Shape 255"/>
          <p:cNvSpPr/>
          <p:nvPr/>
        </p:nvSpPr>
        <p:spPr>
          <a:xfrm>
            <a:off x="901786" y="12742909"/>
            <a:ext cx="627575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a:t>
            </a:r>
            <a:endParaRPr u="sng" dirty="0">
              <a:hlinkClick r:id="rId2"/>
            </a:endParaRPr>
          </a:p>
        </p:txBody>
      </p:sp>
      <p:sp>
        <p:nvSpPr>
          <p:cNvPr id="7" name="Shape 272">
            <a:extLst>
              <a:ext uri="{FF2B5EF4-FFF2-40B4-BE49-F238E27FC236}">
                <a16:creationId xmlns:a16="http://schemas.microsoft.com/office/drawing/2014/main" id="{4B7364F5-D993-41D5-AB19-E058D6551D23}"/>
              </a:ext>
            </a:extLst>
          </p:cNvPr>
          <p:cNvSpPr>
            <a:spLocks noGrp="1"/>
          </p:cNvSpPr>
          <p:nvPr>
            <p:ph type="title"/>
          </p:nvPr>
        </p:nvSpPr>
        <p:spPr>
          <a:xfrm>
            <a:off x="1689100" y="952500"/>
            <a:ext cx="21005800" cy="2286000"/>
          </a:xfrm>
          <a:prstGeom prst="rect">
            <a:avLst/>
          </a:prstGeom>
        </p:spPr>
        <p:txBody>
          <a:bodyPr>
            <a:noAutofit/>
          </a:bodyPr>
          <a:lstStyle/>
          <a:p>
            <a:r>
              <a:rPr lang="en-US" b="0" dirty="0">
                <a:solidFill>
                  <a:schemeClr val="tx1"/>
                </a:solidFill>
                <a:latin typeface="+mn-lt"/>
              </a:rPr>
              <a:t>Resources</a:t>
            </a:r>
            <a:endParaRPr b="0" dirty="0">
              <a:latin typeface="+mn-lt"/>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rPr dirty="0"/>
              <a:t>FHIR Deep Dive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917444" y="12913255"/>
            <a:ext cx="6585136"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http://hl7.org/fhir/resourcelist.html</a:t>
            </a:r>
            <a:endParaRPr u="sng" dirty="0">
              <a:hlinkClick r:id="rId3"/>
            </a:endParaRPr>
          </a:p>
        </p:txBody>
      </p:sp>
      <p:pic>
        <p:nvPicPr>
          <p:cNvPr id="3" name="Picture 2">
            <a:extLst>
              <a:ext uri="{FF2B5EF4-FFF2-40B4-BE49-F238E27FC236}">
                <a16:creationId xmlns:a16="http://schemas.microsoft.com/office/drawing/2014/main" id="{9B09D0B8-5D0B-4DC8-A353-F5741F8FFC83}"/>
              </a:ext>
            </a:extLst>
          </p:cNvPr>
          <p:cNvPicPr>
            <a:picLocks noChangeAspect="1"/>
          </p:cNvPicPr>
          <p:nvPr/>
        </p:nvPicPr>
        <p:blipFill>
          <a:blip r:embed="rId5"/>
          <a:stretch>
            <a:fillRect/>
          </a:stretch>
        </p:blipFill>
        <p:spPr>
          <a:xfrm>
            <a:off x="3719054" y="345257"/>
            <a:ext cx="16945891" cy="12567998"/>
          </a:xfrm>
          <a:prstGeom prst="rect">
            <a:avLst/>
          </a:prstGeom>
        </p:spPr>
      </p:pic>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p:cNvSpPr>
          <p:nvPr>
            <p:ph type="title"/>
          </p:nvPr>
        </p:nvSpPr>
        <p:spPr>
          <a:prstGeom prst="rect">
            <a:avLst/>
          </a:prstGeom>
        </p:spPr>
        <p:txBody>
          <a:bodyPr/>
          <a:lstStyle/>
          <a:p>
            <a:r>
              <a:t>Maturity Levels</a:t>
            </a:r>
          </a:p>
        </p:txBody>
      </p:sp>
      <p:sp>
        <p:nvSpPr>
          <p:cNvPr id="282" name="Shape 282"/>
          <p:cNvSpPr>
            <a:spLocks noGrp="1"/>
          </p:cNvSpPr>
          <p:nvPr>
            <p:ph type="body" idx="1"/>
          </p:nvPr>
        </p:nvSpPr>
        <p:spPr>
          <a:prstGeom prst="rect">
            <a:avLst/>
          </a:prstGeom>
        </p:spPr>
        <p:txBody>
          <a:bodyPr/>
          <a:lstStyle/>
          <a:p>
            <a:r>
              <a:rPr dirty="0"/>
              <a:t>Risk for change</a:t>
            </a:r>
          </a:p>
          <a:p>
            <a:r>
              <a:rPr dirty="0"/>
              <a:t>Lower number, highest risk</a:t>
            </a:r>
          </a:p>
          <a:p>
            <a:r>
              <a:rPr dirty="0"/>
              <a:t>0-5</a:t>
            </a:r>
            <a:r>
              <a:rPr lang="en-US" dirty="0"/>
              <a:t> or (N)</a:t>
            </a:r>
            <a:r>
              <a:rPr lang="en-US" dirty="0" err="1"/>
              <a:t>ormative</a:t>
            </a:r>
            <a:endParaRPr dirty="0"/>
          </a:p>
        </p:txBody>
      </p:sp>
      <p:sp>
        <p:nvSpPr>
          <p:cNvPr id="283" name="Shape 283"/>
          <p:cNvSpPr/>
          <p:nvPr/>
        </p:nvSpPr>
        <p:spPr>
          <a:xfrm>
            <a:off x="882802" y="12888920"/>
            <a:ext cx="79685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https://hl7.org/fhir/versions.html#maturity</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8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8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8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 grpId="1" build="p" bldLvl="5"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87" name="Shape 287"/>
          <p:cNvSpPr/>
          <p:nvPr/>
        </p:nvSpPr>
        <p:spPr>
          <a:xfrm>
            <a:off x="5805502" y="6197599"/>
            <a:ext cx="13026995"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Terminology Bindings</a:t>
            </a:r>
          </a:p>
        </p:txBody>
      </p:sp>
      <p:sp>
        <p:nvSpPr>
          <p:cNvPr id="288" name="Shape 288"/>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635000" y="323051"/>
            <a:ext cx="23114000" cy="2006601"/>
          </a:xfrm>
          <a:prstGeom prst="rect">
            <a:avLst/>
          </a:prstGeom>
        </p:spPr>
        <p:txBody>
          <a:bodyPr/>
          <a:lstStyle/>
          <a:p>
            <a:r>
              <a:t>Terminology Bindings</a:t>
            </a:r>
          </a:p>
        </p:txBody>
      </p:sp>
      <p:sp>
        <p:nvSpPr>
          <p:cNvPr id="291" name="Shape 291"/>
          <p:cNvSpPr/>
          <p:nvPr/>
        </p:nvSpPr>
        <p:spPr>
          <a:xfrm>
            <a:off x="701853" y="12937592"/>
            <a:ext cx="6480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https://hl7.org/fhir/patient.html#tx</a:t>
            </a:r>
            <a:endParaRPr u="sng" dirty="0">
              <a:hlinkClick r:id="rId2"/>
            </a:endParaRPr>
          </a:p>
        </p:txBody>
      </p:sp>
      <p:pic>
        <p:nvPicPr>
          <p:cNvPr id="3" name="Picture 2">
            <a:extLst>
              <a:ext uri="{FF2B5EF4-FFF2-40B4-BE49-F238E27FC236}">
                <a16:creationId xmlns:a16="http://schemas.microsoft.com/office/drawing/2014/main" id="{A698D791-45FB-4C5A-A8AF-7A160DC86E28}"/>
              </a:ext>
            </a:extLst>
          </p:cNvPr>
          <p:cNvPicPr>
            <a:picLocks noChangeAspect="1"/>
          </p:cNvPicPr>
          <p:nvPr/>
        </p:nvPicPr>
        <p:blipFill>
          <a:blip r:embed="rId4"/>
          <a:stretch>
            <a:fillRect/>
          </a:stretch>
        </p:blipFill>
        <p:spPr>
          <a:xfrm>
            <a:off x="1153698" y="3315394"/>
            <a:ext cx="22076604" cy="4710310"/>
          </a:xfrm>
          <a:prstGeom prst="rect">
            <a:avLst/>
          </a:prstGeom>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p:cNvSpPr>
          <p:nvPr>
            <p:ph type="title"/>
          </p:nvPr>
        </p:nvSpPr>
        <p:spPr>
          <a:prstGeom prst="rect">
            <a:avLst/>
          </a:prstGeom>
        </p:spPr>
        <p:txBody>
          <a:bodyPr/>
          <a:lstStyle/>
          <a:p>
            <a:r>
              <a:t>Type/Binding Strength</a:t>
            </a:r>
          </a:p>
        </p:txBody>
      </p:sp>
      <p:sp>
        <p:nvSpPr>
          <p:cNvPr id="295" name="Shape 295"/>
          <p:cNvSpPr/>
          <p:nvPr/>
        </p:nvSpPr>
        <p:spPr>
          <a:xfrm>
            <a:off x="840228" y="12840250"/>
            <a:ext cx="8978419"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https://hl7.org/fhir/terminologies.html#strength</a:t>
            </a:r>
            <a:endParaRPr u="sng" dirty="0">
              <a:hlinkClick r:id="rId3"/>
            </a:endParaRPr>
          </a:p>
        </p:txBody>
      </p:sp>
      <p:pic>
        <p:nvPicPr>
          <p:cNvPr id="3" name="Picture 2">
            <a:extLst>
              <a:ext uri="{FF2B5EF4-FFF2-40B4-BE49-F238E27FC236}">
                <a16:creationId xmlns:a16="http://schemas.microsoft.com/office/drawing/2014/main" id="{17437AA3-EF88-4BC3-BD40-1B05FAEBC9D2}"/>
              </a:ext>
            </a:extLst>
          </p:cNvPr>
          <p:cNvPicPr>
            <a:picLocks noChangeAspect="1"/>
          </p:cNvPicPr>
          <p:nvPr/>
        </p:nvPicPr>
        <p:blipFill>
          <a:blip r:embed="rId5"/>
          <a:stretch>
            <a:fillRect/>
          </a:stretch>
        </p:blipFill>
        <p:spPr>
          <a:xfrm>
            <a:off x="642008" y="3238500"/>
            <a:ext cx="23013955" cy="4876800"/>
          </a:xfrm>
          <a:prstGeom prst="rect">
            <a:avLst/>
          </a:prstGeom>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316882" y="12861031"/>
            <a:ext cx="17014273"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https://fhir.cerner.com/millennium/r4/clinical/summary/condition/#terminology-bindings</a:t>
            </a:r>
            <a:endParaRPr u="sng" dirty="0">
              <a:hlinkClick r:id="rId3"/>
            </a:endParaRPr>
          </a:p>
        </p:txBody>
      </p:sp>
      <p:pic>
        <p:nvPicPr>
          <p:cNvPr id="4" name="Picture 3">
            <a:extLst>
              <a:ext uri="{FF2B5EF4-FFF2-40B4-BE49-F238E27FC236}">
                <a16:creationId xmlns:a16="http://schemas.microsoft.com/office/drawing/2014/main" id="{BCE36E6E-0295-40ED-B0E2-8DE1B2C57390}"/>
              </a:ext>
            </a:extLst>
          </p:cNvPr>
          <p:cNvPicPr>
            <a:picLocks noChangeAspect="1"/>
          </p:cNvPicPr>
          <p:nvPr/>
        </p:nvPicPr>
        <p:blipFill>
          <a:blip r:embed="rId5"/>
          <a:stretch>
            <a:fillRect/>
          </a:stretch>
        </p:blipFill>
        <p:spPr>
          <a:xfrm>
            <a:off x="6972204" y="589956"/>
            <a:ext cx="10439591" cy="11640143"/>
          </a:xfrm>
          <a:prstGeom prst="rect">
            <a:avLst/>
          </a:prstGeom>
        </p:spPr>
      </p:pic>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05" name="Shape 305"/>
          <p:cNvSpPr/>
          <p:nvPr/>
        </p:nvSpPr>
        <p:spPr>
          <a:xfrm>
            <a:off x="9591129" y="6197599"/>
            <a:ext cx="545574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Narrative</a:t>
            </a:r>
          </a:p>
        </p:txBody>
      </p:sp>
      <p:sp>
        <p:nvSpPr>
          <p:cNvPr id="306" name="Shape 30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732120" y="12961927"/>
            <a:ext cx="8269892"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https://hl7.org/fhir/narrative.html#Narrative</a:t>
            </a:r>
            <a:endParaRPr u="sng" dirty="0">
              <a:hlinkClick r:id="rId3"/>
            </a:endParaRPr>
          </a:p>
        </p:txBody>
      </p:sp>
      <p:sp>
        <p:nvSpPr>
          <p:cNvPr id="309" name="Shape 309"/>
          <p:cNvSpPr/>
          <p:nvPr/>
        </p:nvSpPr>
        <p:spPr>
          <a:xfrm>
            <a:off x="546194" y="4140190"/>
            <a:ext cx="21972181" cy="543562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r>
              <a:t>“</a:t>
            </a:r>
            <a:r>
              <a:rPr i="1"/>
              <a:t>Any resource that is a domain resource (almost all types of resource) may include a </a:t>
            </a:r>
            <a:r>
              <a:rPr b="1" i="1">
                <a:latin typeface="+mj-lt"/>
                <a:ea typeface="+mj-ea"/>
                <a:cs typeface="+mj-cs"/>
                <a:sym typeface="Helvetica"/>
              </a:rPr>
              <a:t>human-readable</a:t>
            </a:r>
            <a:r>
              <a:rPr i="1"/>
              <a:t> narrative that contains a summary of the resource, and may be used to represent the content of the resource to a human. If narrative is present, it SHALL reflect all content needed for a human to </a:t>
            </a:r>
            <a:r>
              <a:rPr b="1" i="1">
                <a:latin typeface="+mj-lt"/>
                <a:ea typeface="+mj-ea"/>
                <a:cs typeface="+mj-cs"/>
                <a:sym typeface="Helvetica"/>
              </a:rPr>
              <a:t>understand the essential clinical and business information</a:t>
            </a:r>
            <a:r>
              <a:rPr i="1"/>
              <a:t> otherwise encoded within the resource. Resource definitions may define what content should be represented in the narrative to ensure clinical safety.</a:t>
            </a:r>
            <a:r>
              <a:t>”</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body" idx="1"/>
          </p:nvPr>
        </p:nvSpPr>
        <p:spPr>
          <a:prstGeom prst="rect">
            <a:avLst/>
          </a:prstGeom>
        </p:spPr>
        <p:txBody>
          <a:bodyPr>
            <a:normAutofit fontScale="92500"/>
          </a:bodyPr>
          <a:lstStyle/>
          <a:p>
            <a:pPr marL="0" indent="0" defTabSz="808990">
              <a:spcBef>
                <a:spcPts val="5700"/>
              </a:spcBef>
              <a:buSzTx/>
              <a:buNone/>
              <a:defRPr sz="5096">
                <a:latin typeface="Courier"/>
                <a:ea typeface="Courier"/>
                <a:cs typeface="Courier"/>
                <a:sym typeface="Courier"/>
              </a:defRPr>
            </a:pPr>
            <a:r>
              <a:t>…”text”: {</a:t>
            </a:r>
          </a:p>
          <a:p>
            <a:pPr marL="0" indent="0" defTabSz="808990">
              <a:spcBef>
                <a:spcPts val="5700"/>
              </a:spcBef>
              <a:buSzTx/>
              <a:buNone/>
              <a:defRPr sz="5096">
                <a:latin typeface="Courier"/>
                <a:ea typeface="Courier"/>
                <a:cs typeface="Courier"/>
                <a:sym typeface="Courier"/>
              </a:defRPr>
            </a:pPr>
            <a:r>
              <a:t>    "status": "generated",</a:t>
            </a:r>
          </a:p>
          <a:p>
            <a:pPr marL="0" indent="0" defTabSz="808990">
              <a:spcBef>
                <a:spcPts val="5700"/>
              </a:spcBef>
              <a:buSzTx/>
              <a:buNone/>
              <a:defRPr sz="5096">
                <a:latin typeface="Courier"/>
                <a:ea typeface="Courier"/>
                <a:cs typeface="Courier"/>
                <a:sym typeface="Courier"/>
              </a:defRPr>
            </a:pPr>
            <a:r>
              <a:t>    "div": "&lt;div&gt;&lt;table&gt;&lt;tbody&gt;&lt;tr&gt;&lt;td&gt;Name&lt;/td&gt;&lt;td&gt;Peter James              &lt;b&gt;Chalmers&lt;/b&gt; (&amp;quot;Jim&amp;quot;)&lt;/td&gt;&lt;/tr&gt;&lt;tr&gt;&lt;td&gt;Address&lt;/td&gt;&lt;td&gt;534 Erewhon, Pleasantville, Vic, 3999&lt;/td&gt;&lt;/tr&gt;&lt;tr&gt;&lt;td&gt;Contacts&lt;/td&gt;&lt;td&gt;Home: unknown. Work: (03) 5555 6473&lt;/td&gt;&lt;/tr&gt;&lt;tr&gt;&lt;td&gt;Id&lt;/td&gt;&lt;td&gt;MRN: 12345 (Acme Healthcare)&lt;/td&gt;&lt;/tr&gt;&lt;/tbody&gt;&lt;/table&gt;&lt;/div&gt;"</a:t>
            </a:r>
          </a:p>
          <a:p>
            <a:pPr marL="0" indent="0" defTabSz="808990">
              <a:spcBef>
                <a:spcPts val="5700"/>
              </a:spcBef>
              <a:buSzTx/>
              <a:buNone/>
              <a:defRPr sz="5096">
                <a:latin typeface="Courier"/>
                <a:ea typeface="Courier"/>
                <a:cs typeface="Courier"/>
                <a:sym typeface="Courier"/>
              </a:defRPr>
            </a:pPr>
            <a:r>
              <a:t>  }…</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png"/>
          <p:cNvPicPr>
            <a:picLocks noChangeAspect="1"/>
          </p:cNvPicPr>
          <p:nvPr/>
        </p:nvPicPr>
        <p:blipFill>
          <a:blip r:embed="rId2"/>
          <a:stretch>
            <a:fillRect/>
          </a:stretch>
        </p:blipFill>
        <p:spPr>
          <a:xfrm>
            <a:off x="4713544" y="4544223"/>
            <a:ext cx="14956912" cy="4627554"/>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166" name="Shape 166"/>
          <p:cNvSpPr/>
          <p:nvPr/>
        </p:nvSpPr>
        <p:spPr>
          <a:xfrm>
            <a:off x="2543193" y="6197599"/>
            <a:ext cx="1955161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9700" b="1">
                <a:solidFill>
                  <a:srgbClr val="FFFFFF"/>
                </a:solidFill>
                <a:latin typeface="+mj-lt"/>
                <a:ea typeface="+mj-ea"/>
                <a:cs typeface="+mj-cs"/>
                <a:sym typeface="Helvetica"/>
              </a:defRPr>
            </a:pPr>
            <a:r>
              <a:rPr dirty="0"/>
              <a:t> Getting Started: HL7 Community</a:t>
            </a:r>
          </a:p>
        </p:txBody>
      </p:sp>
      <p:sp>
        <p:nvSpPr>
          <p:cNvPr id="167" name="Shape 167"/>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Exercise 1</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a:t>
            </a:r>
          </a:p>
        </p:txBody>
      </p:sp>
      <p:sp>
        <p:nvSpPr>
          <p:cNvPr id="320" name="Shape 320"/>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a:t>
            </a:r>
          </a:p>
          <a:p>
            <a:pPr lvl="1"/>
            <a:r>
              <a:rPr dirty="0"/>
              <a:t>Patient</a:t>
            </a:r>
          </a:p>
          <a:p>
            <a:pPr lvl="1"/>
            <a:r>
              <a:rPr dirty="0"/>
              <a:t>Condition</a:t>
            </a:r>
          </a:p>
          <a:p>
            <a:pPr lvl="1"/>
            <a:r>
              <a:rPr dirty="0"/>
              <a:t>Observation</a:t>
            </a:r>
          </a:p>
          <a:p>
            <a:pPr lvl="1"/>
            <a:r>
              <a:rPr dirty="0"/>
              <a:t>Coverage</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 Answer</a:t>
            </a:r>
          </a:p>
        </p:txBody>
      </p:sp>
      <p:sp>
        <p:nvSpPr>
          <p:cNvPr id="323" name="Shape 323"/>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 </a:t>
            </a:r>
            <a:r>
              <a:rPr lang="en-US" u="sng" dirty="0">
                <a:hlinkClick r:id="rId2"/>
              </a:rPr>
              <a:t>http://hl7.org/fhir/R4/resourcelist.html</a:t>
            </a:r>
            <a:endParaRPr u="sng" dirty="0">
              <a:hlinkClick r:id="rId3"/>
            </a:endParaRPr>
          </a:p>
          <a:p>
            <a:pPr lvl="1"/>
            <a:r>
              <a:rPr dirty="0"/>
              <a:t>Patient: </a:t>
            </a:r>
            <a:r>
              <a:rPr lang="en-US" dirty="0"/>
              <a:t>N</a:t>
            </a:r>
            <a:endParaRPr dirty="0"/>
          </a:p>
          <a:p>
            <a:pPr lvl="1"/>
            <a:r>
              <a:rPr dirty="0"/>
              <a:t>Condition: </a:t>
            </a:r>
            <a:r>
              <a:rPr lang="en-US" dirty="0"/>
              <a:t>3</a:t>
            </a:r>
            <a:endParaRPr dirty="0"/>
          </a:p>
          <a:p>
            <a:pPr lvl="1"/>
            <a:r>
              <a:rPr dirty="0"/>
              <a:t>Observation: </a:t>
            </a:r>
            <a:r>
              <a:rPr lang="en-US" dirty="0"/>
              <a:t>N</a:t>
            </a:r>
            <a:endParaRPr dirty="0"/>
          </a:p>
          <a:p>
            <a:pPr lvl="1"/>
            <a:r>
              <a:rPr dirty="0"/>
              <a:t>Coverage: </a:t>
            </a:r>
            <a:r>
              <a:rPr lang="en-US" dirty="0"/>
              <a:t>2</a:t>
            </a:r>
            <a:endParaRPr dirty="0"/>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prstGeom prst="rect">
            <a:avLst/>
          </a:prstGeom>
        </p:spPr>
        <p:txBody>
          <a:bodyPr/>
          <a:lstStyle/>
          <a:p>
            <a:r>
              <a:t>Exercise 2</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a:t>
            </a:r>
          </a:p>
        </p:txBody>
      </p:sp>
      <p:sp>
        <p:nvSpPr>
          <p:cNvPr id="328" name="Shape 328"/>
          <p:cNvSpPr>
            <a:spLocks noGrp="1"/>
          </p:cNvSpPr>
          <p:nvPr>
            <p:ph type="body" idx="4294967295"/>
          </p:nvPr>
        </p:nvSpPr>
        <p:spPr>
          <a:prstGeom prst="rect">
            <a:avLst/>
          </a:prstGeom>
        </p:spPr>
        <p:txBody>
          <a:bodyPr/>
          <a:lstStyle/>
          <a:p>
            <a:r>
              <a:rPr dirty="0"/>
              <a:t>Find out what resources are available in Millennium’s HL7 FHIR </a:t>
            </a:r>
            <a:r>
              <a:rPr lang="en-US" dirty="0"/>
              <a:t>R4 </a:t>
            </a:r>
            <a:r>
              <a:rPr dirty="0"/>
              <a:t>implementation that are not in the </a:t>
            </a:r>
            <a:r>
              <a:rPr lang="en-US" dirty="0"/>
              <a:t>DSTU2</a:t>
            </a:r>
            <a:r>
              <a:rPr dirty="0"/>
              <a:t> implementation.</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sp>
        <p:nvSpPr>
          <p:cNvPr id="331" name="Shape 331"/>
          <p:cNvSpPr>
            <a:spLocks noGrp="1"/>
          </p:cNvSpPr>
          <p:nvPr>
            <p:ph type="body" sz="quarter" idx="4294967295"/>
          </p:nvPr>
        </p:nvSpPr>
        <p:spPr>
          <a:xfrm>
            <a:off x="2443495" y="3238500"/>
            <a:ext cx="7039888" cy="9207500"/>
          </a:xfrm>
          <a:prstGeom prst="rect">
            <a:avLst/>
          </a:prstGeom>
        </p:spPr>
        <p:txBody>
          <a:bodyPr/>
          <a:lstStyle/>
          <a:p>
            <a:r>
              <a:rPr lang="en-US" dirty="0"/>
              <a:t>Basic</a:t>
            </a:r>
            <a:endParaRPr dirty="0"/>
          </a:p>
          <a:p>
            <a:r>
              <a:rPr lang="en-US" dirty="0" err="1"/>
              <a:t>CareTeam</a:t>
            </a:r>
            <a:endParaRPr dirty="0"/>
          </a:p>
          <a:p>
            <a:r>
              <a:rPr lang="en-US" dirty="0" err="1"/>
              <a:t>ChargeItem</a:t>
            </a:r>
            <a:endParaRPr dirty="0"/>
          </a:p>
          <a:p>
            <a:r>
              <a:rPr lang="en-US" dirty="0"/>
              <a:t>Coverage</a:t>
            </a:r>
            <a:endParaRPr dirty="0"/>
          </a:p>
          <a:p>
            <a:r>
              <a:rPr lang="en-US" dirty="0"/>
              <a:t>Location</a:t>
            </a:r>
            <a:endParaRPr dirty="0"/>
          </a:p>
          <a:p>
            <a:r>
              <a:rPr lang="en-US" dirty="0" err="1"/>
              <a:t>InsurancePlan</a:t>
            </a:r>
            <a:endParaRPr dirty="0"/>
          </a:p>
        </p:txBody>
      </p:sp>
      <p:sp>
        <p:nvSpPr>
          <p:cNvPr id="332" name="Shape 332"/>
          <p:cNvSpPr/>
          <p:nvPr/>
        </p:nvSpPr>
        <p:spPr>
          <a:xfrm>
            <a:off x="10893177" y="3238500"/>
            <a:ext cx="948768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marL="635000" indent="-635000" algn="l">
              <a:spcBef>
                <a:spcPts val="5900"/>
              </a:spcBef>
              <a:buSzPct val="75000"/>
              <a:buChar char="•"/>
              <a:defRPr sz="5200"/>
            </a:pPr>
            <a:r>
              <a:rPr lang="en-US" dirty="0" err="1"/>
              <a:t>NutritionOrder</a:t>
            </a:r>
            <a:endParaRPr dirty="0"/>
          </a:p>
          <a:p>
            <a:pPr marL="635000" indent="-635000" algn="l">
              <a:spcBef>
                <a:spcPts val="5900"/>
              </a:spcBef>
              <a:buSzPct val="75000"/>
              <a:buChar char="•"/>
              <a:defRPr sz="5200"/>
            </a:pPr>
            <a:r>
              <a:rPr lang="en-US" dirty="0"/>
              <a:t>Organization</a:t>
            </a:r>
            <a:endParaRPr dirty="0"/>
          </a:p>
          <a:p>
            <a:pPr marL="635000" indent="-635000" algn="l">
              <a:spcBef>
                <a:spcPts val="5900"/>
              </a:spcBef>
              <a:buSzPct val="75000"/>
              <a:buChar char="•"/>
              <a:defRPr sz="5200"/>
            </a:pPr>
            <a:r>
              <a:rPr lang="en-US" dirty="0" err="1"/>
              <a:t>Questionaire</a:t>
            </a:r>
            <a:endParaRPr dirty="0"/>
          </a:p>
          <a:p>
            <a:pPr marL="635000" indent="-635000" algn="l">
              <a:spcBef>
                <a:spcPts val="5900"/>
              </a:spcBef>
              <a:buSzPct val="75000"/>
              <a:buChar char="•"/>
              <a:defRPr sz="5200"/>
            </a:pPr>
            <a:r>
              <a:rPr lang="en-US" dirty="0" err="1"/>
              <a:t>QuestionaireResponse</a:t>
            </a:r>
            <a:endParaRPr dirty="0"/>
          </a:p>
          <a:p>
            <a:pPr marL="635000" indent="-635000" algn="l">
              <a:spcBef>
                <a:spcPts val="5900"/>
              </a:spcBef>
              <a:buSzPct val="75000"/>
              <a:buChar char="•"/>
              <a:defRPr sz="5200"/>
            </a:pPr>
            <a:r>
              <a:rPr dirty="0"/>
              <a:t>Optional: </a:t>
            </a:r>
            <a:r>
              <a:rPr dirty="0" err="1"/>
              <a:t>MedicationOrder</a:t>
            </a:r>
            <a:r>
              <a:rPr lang="en-US" dirty="0"/>
              <a:t> is no longer available in R4 and now split</a:t>
            </a:r>
            <a:endParaRPr dirty="0"/>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sp>
        <p:nvSpPr>
          <p:cNvPr id="5" name="Shape 308">
            <a:extLst>
              <a:ext uri="{FF2B5EF4-FFF2-40B4-BE49-F238E27FC236}">
                <a16:creationId xmlns:a16="http://schemas.microsoft.com/office/drawing/2014/main" id="{1A394911-64FE-7AA6-3E1E-252CA7A86D93}"/>
              </a:ext>
            </a:extLst>
          </p:cNvPr>
          <p:cNvSpPr/>
          <p:nvPr/>
        </p:nvSpPr>
        <p:spPr>
          <a:xfrm>
            <a:off x="732120" y="12961927"/>
            <a:ext cx="16527180" cy="64120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defRPr sz="3500" u="sng">
                <a:hlinkClick r:id="rId2"/>
              </a:defRPr>
            </a:lvl1pPr>
          </a:lstStyle>
          <a:p>
            <a:pPr>
              <a:defRPr u="none"/>
            </a:pPr>
            <a:r>
              <a:rPr lang="en-US" u="sng" dirty="0">
                <a:hlinkClick r:id="rId3"/>
              </a:rPr>
              <a:t>http://fhir.cerner.com/millennium/overview/#supported-resources-between-versions</a:t>
            </a:r>
            <a:endParaRPr u="sng" dirty="0">
              <a:hlinkClick r:id="rId2"/>
            </a:endParaRPr>
          </a:p>
        </p:txBody>
      </p:sp>
      <p:pic>
        <p:nvPicPr>
          <p:cNvPr id="3" name="Picture 2">
            <a:extLst>
              <a:ext uri="{FF2B5EF4-FFF2-40B4-BE49-F238E27FC236}">
                <a16:creationId xmlns:a16="http://schemas.microsoft.com/office/drawing/2014/main" id="{F41C471C-71B0-21C7-52C7-B607F040C7C4}"/>
              </a:ext>
            </a:extLst>
          </p:cNvPr>
          <p:cNvPicPr>
            <a:picLocks noChangeAspect="1"/>
          </p:cNvPicPr>
          <p:nvPr/>
        </p:nvPicPr>
        <p:blipFill>
          <a:blip r:embed="rId4"/>
          <a:stretch>
            <a:fillRect/>
          </a:stretch>
        </p:blipFill>
        <p:spPr>
          <a:xfrm>
            <a:off x="8243662" y="3238500"/>
            <a:ext cx="7896676" cy="9305965"/>
          </a:xfrm>
          <a:prstGeom prst="rect">
            <a:avLst/>
          </a:prstGeom>
        </p:spPr>
      </p:pic>
    </p:spTree>
    <p:extLst>
      <p:ext uri="{BB962C8B-B14F-4D97-AF65-F5344CB8AC3E}">
        <p14:creationId xmlns:p14="http://schemas.microsoft.com/office/powerpoint/2010/main" val="1663574295"/>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Exercise 3</a:t>
            </a: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p:cNvSpPr>
          <p:nvPr>
            <p:ph type="title"/>
          </p:nvPr>
        </p:nvSpPr>
        <p:spPr>
          <a:prstGeom prst="rect">
            <a:avLst/>
          </a:prstGeom>
        </p:spPr>
        <p:txBody>
          <a:bodyPr/>
          <a:lstStyle/>
          <a:p>
            <a:r>
              <a:t>Exercise 3</a:t>
            </a:r>
          </a:p>
        </p:txBody>
      </p:sp>
      <p:sp>
        <p:nvSpPr>
          <p:cNvPr id="337" name="Shape 337"/>
          <p:cNvSpPr>
            <a:spLocks noGrp="1"/>
          </p:cNvSpPr>
          <p:nvPr>
            <p:ph type="body" idx="1"/>
          </p:nvPr>
        </p:nvSpPr>
        <p:spPr>
          <a:prstGeom prst="rect">
            <a:avLst/>
          </a:prstGeom>
        </p:spPr>
        <p:txBody>
          <a:bodyPr/>
          <a:lstStyle/>
          <a:p>
            <a:r>
              <a:rPr dirty="0"/>
              <a:t>What search parameters does the Millennium </a:t>
            </a:r>
            <a:r>
              <a:rPr lang="en-US" dirty="0"/>
              <a:t>R4</a:t>
            </a:r>
            <a:r>
              <a:rPr dirty="0"/>
              <a:t> implementation of Patient support? Are there any limitations or considerations?</a:t>
            </a: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p>
            <a:r>
              <a:t>Exercise 3: Answer</a:t>
            </a:r>
          </a:p>
        </p:txBody>
      </p:sp>
      <p:sp>
        <p:nvSpPr>
          <p:cNvPr id="340" name="Shape 340"/>
          <p:cNvSpPr/>
          <p:nvPr/>
        </p:nvSpPr>
        <p:spPr>
          <a:xfrm>
            <a:off x="1790459" y="4113659"/>
            <a:ext cx="20334045" cy="548868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marL="610576" indent="-610576" algn="l">
              <a:buSzPct val="75000"/>
              <a:buChar char="•"/>
            </a:pPr>
            <a:r>
              <a:rPr dirty="0"/>
              <a:t>Query by: </a:t>
            </a:r>
            <a:r>
              <a:rPr lang="en-US" dirty="0"/>
              <a:t>_</a:t>
            </a:r>
            <a:r>
              <a:rPr dirty="0"/>
              <a:t>id</a:t>
            </a:r>
          </a:p>
          <a:p>
            <a:pPr marL="610576" indent="-610576" algn="l">
              <a:buSzPct val="75000"/>
              <a:buChar char="•"/>
            </a:pPr>
            <a:r>
              <a:rPr dirty="0"/>
              <a:t>Query by: identifier</a:t>
            </a:r>
          </a:p>
          <a:p>
            <a:pPr marL="610576" indent="-610576" algn="l">
              <a:buSzPct val="75000"/>
              <a:buChar char="•"/>
            </a:pPr>
            <a:r>
              <a:rPr dirty="0"/>
              <a:t>Query by a combination of: </a:t>
            </a:r>
            <a:r>
              <a:rPr lang="en-US" dirty="0"/>
              <a:t>identifier, birthdate, name, given, family, address-</a:t>
            </a:r>
            <a:r>
              <a:rPr lang="en-US" dirty="0" err="1"/>
              <a:t>postalcode</a:t>
            </a:r>
            <a:r>
              <a:rPr lang="en-US" dirty="0"/>
              <a:t>, phone, or email</a:t>
            </a:r>
          </a:p>
          <a:p>
            <a:pPr marL="610576" indent="-610576" algn="l">
              <a:buSzPct val="75000"/>
              <a:buChar char="•"/>
            </a:pPr>
            <a:r>
              <a:rPr lang="en-US" dirty="0"/>
              <a:t>There are others (see next slide)</a:t>
            </a:r>
            <a:endParaRPr dirty="0"/>
          </a:p>
          <a:p>
            <a:pPr marL="610576" indent="-610576" algn="l">
              <a:buSzPct val="75000"/>
              <a:buChar char="•"/>
            </a:pPr>
            <a:r>
              <a:rPr lang="en-US" u="sng" dirty="0">
                <a:hlinkClick r:id="rId2"/>
              </a:rPr>
              <a:t>https://fhir.cerner.com/millennium/r4/base/individuals/patient/#parameters</a:t>
            </a:r>
            <a:endParaRPr u="sng" dirty="0">
              <a:hlinkClick r:id="rId3"/>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66D2AB-03A2-4187-A5BE-F5D087CE023A}"/>
              </a:ext>
            </a:extLst>
          </p:cNvPr>
          <p:cNvPicPr>
            <a:picLocks noChangeAspect="1"/>
          </p:cNvPicPr>
          <p:nvPr/>
        </p:nvPicPr>
        <p:blipFill>
          <a:blip r:embed="rId2"/>
          <a:stretch>
            <a:fillRect/>
          </a:stretch>
        </p:blipFill>
        <p:spPr>
          <a:xfrm>
            <a:off x="5184912" y="0"/>
            <a:ext cx="14014175" cy="13716000"/>
          </a:xfrm>
          <a:prstGeom prst="rect">
            <a:avLst/>
          </a:prstGeom>
        </p:spPr>
      </p:pic>
      <p:grpSp>
        <p:nvGrpSpPr>
          <p:cNvPr id="8" name="Group 139">
            <a:extLst>
              <a:ext uri="{FF2B5EF4-FFF2-40B4-BE49-F238E27FC236}">
                <a16:creationId xmlns:a16="http://schemas.microsoft.com/office/drawing/2014/main" id="{6DDD0AED-78AC-413B-B057-4B9EC27E77FD}"/>
              </a:ext>
            </a:extLst>
          </p:cNvPr>
          <p:cNvGrpSpPr/>
          <p:nvPr/>
        </p:nvGrpSpPr>
        <p:grpSpPr>
          <a:xfrm>
            <a:off x="5067299" y="3575957"/>
            <a:ext cx="14717588" cy="2886806"/>
            <a:chOff x="974475" y="13553"/>
            <a:chExt cx="14717586" cy="2639214"/>
          </a:xfrm>
        </p:grpSpPr>
        <p:pic>
          <p:nvPicPr>
            <p:cNvPr id="9" name="Picture 8">
              <a:extLst>
                <a:ext uri="{FF2B5EF4-FFF2-40B4-BE49-F238E27FC236}">
                  <a16:creationId xmlns:a16="http://schemas.microsoft.com/office/drawing/2014/main" id="{C4244931-A46C-48BA-9932-879DAA42BEF0}"/>
                </a:ext>
              </a:extLst>
            </p:cNvPr>
            <p:cNvPicPr>
              <a:picLocks/>
            </p:cNvPicPr>
            <p:nvPr/>
          </p:nvPicPr>
          <p:blipFill>
            <a:blip r:embed="rId3"/>
            <a:stretch>
              <a:fillRect/>
            </a:stretch>
          </p:blipFill>
          <p:spPr>
            <a:xfrm>
              <a:off x="974475" y="13553"/>
              <a:ext cx="10297886" cy="1239804"/>
            </a:xfrm>
            <a:prstGeom prst="rect">
              <a:avLst/>
            </a:prstGeom>
            <a:effectLst/>
          </p:spPr>
        </p:pic>
        <p:sp>
          <p:nvSpPr>
            <p:cNvPr id="10" name="Shape 137">
              <a:extLst>
                <a:ext uri="{FF2B5EF4-FFF2-40B4-BE49-F238E27FC236}">
                  <a16:creationId xmlns:a16="http://schemas.microsoft.com/office/drawing/2014/main" id="{EC4A3B4B-BC2A-4743-AF9A-215DC6246340}"/>
                </a:ext>
              </a:extLst>
            </p:cNvPr>
            <p:cNvSpPr/>
            <p:nvPr/>
          </p:nvSpPr>
          <p:spPr>
            <a:xfrm rot="10800000" flipH="1">
              <a:off x="11272361" y="871330"/>
              <a:ext cx="4419700" cy="1781437"/>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1" name="Shape 138">
              <a:extLst>
                <a:ext uri="{FF2B5EF4-FFF2-40B4-BE49-F238E27FC236}">
                  <a16:creationId xmlns:a16="http://schemas.microsoft.com/office/drawing/2014/main" id="{0CB42428-2FA0-4D6A-8F31-DFB8AD472598}"/>
                </a:ext>
              </a:extLst>
            </p:cNvPr>
            <p:cNvSpPr/>
            <p:nvPr/>
          </p:nvSpPr>
          <p:spPr>
            <a:xfrm>
              <a:off x="11577845" y="1330248"/>
              <a:ext cx="38087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Introductions</a:t>
              </a:r>
            </a:p>
          </p:txBody>
        </p:sp>
      </p:grpSp>
      <p:grpSp>
        <p:nvGrpSpPr>
          <p:cNvPr id="12" name="Group 134">
            <a:extLst>
              <a:ext uri="{FF2B5EF4-FFF2-40B4-BE49-F238E27FC236}">
                <a16:creationId xmlns:a16="http://schemas.microsoft.com/office/drawing/2014/main" id="{34EB25F8-2999-4EC4-8C01-2821B042BF08}"/>
              </a:ext>
            </a:extLst>
          </p:cNvPr>
          <p:cNvGrpSpPr/>
          <p:nvPr/>
        </p:nvGrpSpPr>
        <p:grpSpPr>
          <a:xfrm>
            <a:off x="5012872" y="195037"/>
            <a:ext cx="18640387" cy="2613478"/>
            <a:chOff x="14494" y="-83072"/>
            <a:chExt cx="18640386" cy="2613477"/>
          </a:xfrm>
        </p:grpSpPr>
        <p:pic>
          <p:nvPicPr>
            <p:cNvPr id="13" name="Picture 12">
              <a:extLst>
                <a:ext uri="{FF2B5EF4-FFF2-40B4-BE49-F238E27FC236}">
                  <a16:creationId xmlns:a16="http://schemas.microsoft.com/office/drawing/2014/main" id="{1500E9A3-4A23-42D7-8F3D-BB57B1D4E1C9}"/>
                </a:ext>
              </a:extLst>
            </p:cNvPr>
            <p:cNvPicPr>
              <a:picLocks/>
            </p:cNvPicPr>
            <p:nvPr/>
          </p:nvPicPr>
          <p:blipFill>
            <a:blip r:embed="rId5"/>
            <a:stretch>
              <a:fillRect/>
            </a:stretch>
          </p:blipFill>
          <p:spPr>
            <a:xfrm>
              <a:off x="14494" y="1725633"/>
              <a:ext cx="14303827" cy="804772"/>
            </a:xfrm>
            <a:prstGeom prst="rect">
              <a:avLst/>
            </a:prstGeom>
            <a:effectLst>
              <a:outerShdw blurRad="38100" dist="25400" dir="5400000" rotWithShape="0">
                <a:srgbClr val="000000">
                  <a:alpha val="50000"/>
                </a:srgbClr>
              </a:outerShdw>
            </a:effectLst>
          </p:spPr>
        </p:pic>
        <p:sp>
          <p:nvSpPr>
            <p:cNvPr id="14" name="Shape 132">
              <a:extLst>
                <a:ext uri="{FF2B5EF4-FFF2-40B4-BE49-F238E27FC236}">
                  <a16:creationId xmlns:a16="http://schemas.microsoft.com/office/drawing/2014/main" id="{D189CDC8-A7D4-4941-A2A8-67086407A100}"/>
                </a:ext>
              </a:extLst>
            </p:cNvPr>
            <p:cNvSpPr/>
            <p:nvPr/>
          </p:nvSpPr>
          <p:spPr>
            <a:xfrm>
              <a:off x="14235180" y="-83072"/>
              <a:ext cx="4419700" cy="1976663"/>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5" name="Shape 133">
              <a:extLst>
                <a:ext uri="{FF2B5EF4-FFF2-40B4-BE49-F238E27FC236}">
                  <a16:creationId xmlns:a16="http://schemas.microsoft.com/office/drawing/2014/main" id="{3DCEF9C7-6B06-4E5C-BB4E-83FBA44D786B}"/>
                </a:ext>
              </a:extLst>
            </p:cNvPr>
            <p:cNvSpPr/>
            <p:nvPr/>
          </p:nvSpPr>
          <p:spPr>
            <a:xfrm>
              <a:off x="14905789" y="473459"/>
              <a:ext cx="307848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Versioning</a:t>
              </a:r>
            </a:p>
          </p:txBody>
        </p:sp>
      </p:grpSp>
      <p:grpSp>
        <p:nvGrpSpPr>
          <p:cNvPr id="16" name="Group 149">
            <a:extLst>
              <a:ext uri="{FF2B5EF4-FFF2-40B4-BE49-F238E27FC236}">
                <a16:creationId xmlns:a16="http://schemas.microsoft.com/office/drawing/2014/main" id="{FBC5B134-9295-4199-9E75-D91C1284975A}"/>
              </a:ext>
            </a:extLst>
          </p:cNvPr>
          <p:cNvGrpSpPr/>
          <p:nvPr/>
        </p:nvGrpSpPr>
        <p:grpSpPr>
          <a:xfrm>
            <a:off x="765211" y="4514204"/>
            <a:ext cx="4419701" cy="2195613"/>
            <a:chOff x="0" y="0"/>
            <a:chExt cx="4419700" cy="2195612"/>
          </a:xfrm>
        </p:grpSpPr>
        <p:sp>
          <p:nvSpPr>
            <p:cNvPr id="18" name="Shape 147">
              <a:extLst>
                <a:ext uri="{FF2B5EF4-FFF2-40B4-BE49-F238E27FC236}">
                  <a16:creationId xmlns:a16="http://schemas.microsoft.com/office/drawing/2014/main" id="{C3E5AEC0-5287-4669-B72F-8D05F50B6B38}"/>
                </a:ext>
              </a:extLst>
            </p:cNvPr>
            <p:cNvSpPr/>
            <p:nvPr/>
          </p:nvSpPr>
          <p:spPr>
            <a:xfrm flipH="1">
              <a:off x="0" y="0"/>
              <a:ext cx="4419700" cy="2195612"/>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9" name="Shape 148">
              <a:extLst>
                <a:ext uri="{FF2B5EF4-FFF2-40B4-BE49-F238E27FC236}">
                  <a16:creationId xmlns:a16="http://schemas.microsoft.com/office/drawing/2014/main" id="{A358AB1A-658D-4DE5-BB97-FB681BD11646}"/>
                </a:ext>
              </a:extLst>
            </p:cNvPr>
            <p:cNvSpPr/>
            <p:nvPr/>
          </p:nvSpPr>
          <p:spPr>
            <a:xfrm>
              <a:off x="62682" y="699741"/>
              <a:ext cx="4294444" cy="87203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lang="en-US" dirty="0"/>
                <a:t>Everything Else</a:t>
              </a:r>
              <a:endParaRPr dirty="0"/>
            </a:p>
          </p:txBody>
        </p:sp>
      </p:grpSp>
      <p:sp>
        <p:nvSpPr>
          <p:cNvPr id="24" name="Shape 130">
            <a:extLst>
              <a:ext uri="{FF2B5EF4-FFF2-40B4-BE49-F238E27FC236}">
                <a16:creationId xmlns:a16="http://schemas.microsoft.com/office/drawing/2014/main" id="{17AE768C-88E7-41D1-8A11-226B979CD702}"/>
              </a:ext>
            </a:extLst>
          </p:cNvPr>
          <p:cNvSpPr/>
          <p:nvPr/>
        </p:nvSpPr>
        <p:spPr>
          <a:xfrm>
            <a:off x="17207115" y="12643831"/>
            <a:ext cx="539410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6"/>
              </a:defRPr>
            </a:lvl1pPr>
          </a:lstStyle>
          <a:p>
            <a:pPr>
              <a:defRPr u="none"/>
            </a:pPr>
            <a:r>
              <a:rPr lang="en-US" u="sng" dirty="0">
                <a:hlinkClick r:id="rId7"/>
              </a:rPr>
              <a:t>http://hl7.org/fhir/index.html</a:t>
            </a:r>
            <a:endParaRPr u="sng" dirty="0">
              <a:hlinkClick r:id="rId6"/>
            </a:endParaRPr>
          </a:p>
        </p:txBody>
      </p:sp>
      <p:sp>
        <p:nvSpPr>
          <p:cNvPr id="25" name="Shape 180">
            <a:extLst>
              <a:ext uri="{FF2B5EF4-FFF2-40B4-BE49-F238E27FC236}">
                <a16:creationId xmlns:a16="http://schemas.microsoft.com/office/drawing/2014/main" id="{D73F500A-621B-4198-AD49-9F274A54AC84}"/>
              </a:ext>
            </a:extLst>
          </p:cNvPr>
          <p:cNvSpPr/>
          <p:nvPr/>
        </p:nvSpPr>
        <p:spPr>
          <a:xfrm>
            <a:off x="15895858" y="7414781"/>
            <a:ext cx="8016618" cy="31496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Note: HAPI is the recommended Java Reference implementation</a:t>
            </a:r>
          </a:p>
          <a:p>
            <a:r>
              <a:rPr u="sng" dirty="0">
                <a:hlinkClick r:id="rId8"/>
              </a:rPr>
              <a:t>http://hapifhir.io/index.html</a:t>
            </a:r>
          </a:p>
        </p:txBody>
      </p:sp>
    </p:spTree>
    <p:extLst>
      <p:ext uri="{BB962C8B-B14F-4D97-AF65-F5344CB8AC3E}">
        <p14:creationId xmlns:p14="http://schemas.microsoft.com/office/powerpoint/2010/main" val="22512238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1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iterate>
                                    <p:tmAbs val="0"/>
                                  </p:iterate>
                                  <p:childTnLst>
                                    <p:set>
                                      <p:cBhvr>
                                        <p:cTn id="26" fill="hold">
                                          <p:stCondLst>
                                            <p:cond delay="0"/>
                                          </p:stCondLst>
                                        </p:cTn>
                                        <p:tgtEl>
                                          <p:spTgt spid="1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8" grpId="1" animBg="1" advAuto="0"/>
      <p:bldP spid="12" grpId="0" animBg="1" advAuto="0"/>
      <p:bldP spid="12" grpId="1" animBg="1" advAuto="0"/>
      <p:bldP spid="16" grpId="0" animBg="1" advAuto="0"/>
      <p:bldP spid="16" grpId="1" animBg="1" advAuto="0"/>
      <p:bldP spid="2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B079B7-5BD1-4B86-98FA-D19BE971C277}"/>
              </a:ext>
            </a:extLst>
          </p:cNvPr>
          <p:cNvPicPr>
            <a:picLocks noChangeAspect="1"/>
          </p:cNvPicPr>
          <p:nvPr/>
        </p:nvPicPr>
        <p:blipFill>
          <a:blip r:embed="rId2"/>
          <a:stretch>
            <a:fillRect/>
          </a:stretch>
        </p:blipFill>
        <p:spPr>
          <a:xfrm>
            <a:off x="8562975" y="342695"/>
            <a:ext cx="7258049" cy="13030610"/>
          </a:xfrm>
          <a:prstGeom prst="rect">
            <a:avLst/>
          </a:prstGeom>
        </p:spPr>
      </p:pic>
    </p:spTree>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874616-8704-4B9E-BA34-2AB6A687591B}"/>
              </a:ext>
            </a:extLst>
          </p:cNvPr>
          <p:cNvPicPr>
            <a:picLocks noChangeAspect="1"/>
          </p:cNvPicPr>
          <p:nvPr/>
        </p:nvPicPr>
        <p:blipFill>
          <a:blip r:embed="rId2"/>
          <a:stretch>
            <a:fillRect/>
          </a:stretch>
        </p:blipFill>
        <p:spPr>
          <a:xfrm>
            <a:off x="6088643" y="590951"/>
            <a:ext cx="12206713" cy="12534097"/>
          </a:xfrm>
          <a:prstGeom prst="rect">
            <a:avLst/>
          </a:prstGeom>
        </p:spPr>
      </p:pic>
    </p:spTree>
    <p:extLst>
      <p:ext uri="{BB962C8B-B14F-4D97-AF65-F5344CB8AC3E}">
        <p14:creationId xmlns:p14="http://schemas.microsoft.com/office/powerpoint/2010/main" val="912155588"/>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44" name="Shape 344"/>
          <p:cNvSpPr/>
          <p:nvPr/>
        </p:nvSpPr>
        <p:spPr>
          <a:xfrm>
            <a:off x="10755659" y="6197599"/>
            <a:ext cx="312668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Read</a:t>
            </a:r>
          </a:p>
        </p:txBody>
      </p:sp>
      <p:sp>
        <p:nvSpPr>
          <p:cNvPr id="345" name="Shape 345"/>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p:cNvSpPr>
          <p:nvPr>
            <p:ph type="title"/>
          </p:nvPr>
        </p:nvSpPr>
        <p:spPr>
          <a:prstGeom prst="rect">
            <a:avLst/>
          </a:prstGeom>
        </p:spPr>
        <p:txBody>
          <a:bodyPr/>
          <a:lstStyle/>
          <a:p>
            <a:r>
              <a:t>Read</a:t>
            </a:r>
          </a:p>
        </p:txBody>
      </p:sp>
      <p:sp>
        <p:nvSpPr>
          <p:cNvPr id="348" name="Shape 348"/>
          <p:cNvSpPr>
            <a:spLocks noGrp="1"/>
          </p:cNvSpPr>
          <p:nvPr>
            <p:ph type="body" idx="1"/>
          </p:nvPr>
        </p:nvSpPr>
        <p:spPr>
          <a:prstGeom prst="rect">
            <a:avLst/>
          </a:prstGeom>
        </p:spPr>
        <p:txBody>
          <a:bodyPr/>
          <a:lstStyle/>
          <a:p>
            <a:r>
              <a:rPr dirty="0"/>
              <a:t>“By ID”</a:t>
            </a:r>
          </a:p>
          <a:p>
            <a:r>
              <a:rPr lang="en-US" dirty="0"/>
              <a:t>GET </a:t>
            </a:r>
            <a:r>
              <a:rPr dirty="0"/>
              <a:t>[base]/[Resource]/[id]</a:t>
            </a:r>
          </a:p>
          <a:p>
            <a:r>
              <a:rPr lang="en-US" dirty="0"/>
              <a:t>GET </a:t>
            </a:r>
            <a:r>
              <a:rPr dirty="0"/>
              <a:t>[base]/Patient/123ABC</a:t>
            </a:r>
          </a:p>
        </p:txBody>
      </p:sp>
      <p:sp>
        <p:nvSpPr>
          <p:cNvPr id="349" name="Shape 349"/>
          <p:cNvSpPr/>
          <p:nvPr/>
        </p:nvSpPr>
        <p:spPr>
          <a:xfrm>
            <a:off x="767354" y="12913255"/>
            <a:ext cx="6447278"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https://hl7.org/fhir/http.html#read</a:t>
            </a:r>
            <a:endParaRPr u="sng" dirty="0">
              <a:hlinkClick r:id="rId2"/>
            </a:endParaRPr>
          </a:p>
        </p:txBody>
      </p:sp>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p:nvPr>
        </p:nvSpPr>
        <p:spPr>
          <a:prstGeom prst="rect">
            <a:avLst/>
          </a:prstGeom>
        </p:spPr>
        <p:txBody>
          <a:bodyPr/>
          <a:lstStyle/>
          <a:p>
            <a:r>
              <a:t>id vs identifier</a:t>
            </a:r>
          </a:p>
        </p:txBody>
      </p:sp>
      <p:sp>
        <p:nvSpPr>
          <p:cNvPr id="352" name="Shape 352"/>
          <p:cNvSpPr>
            <a:spLocks noGrp="1"/>
          </p:cNvSpPr>
          <p:nvPr>
            <p:ph type="body" idx="1"/>
          </p:nvPr>
        </p:nvSpPr>
        <p:spPr>
          <a:prstGeom prst="rect">
            <a:avLst/>
          </a:prstGeom>
        </p:spPr>
        <p:txBody>
          <a:bodyPr/>
          <a:lstStyle/>
          <a:p>
            <a:r>
              <a:rPr dirty="0"/>
              <a:t>id: logical identifier, must be unique within the FHIR server and resource</a:t>
            </a:r>
          </a:p>
          <a:p>
            <a:r>
              <a:rPr dirty="0"/>
              <a:t>identifier: business identifier or “alias”</a:t>
            </a:r>
          </a:p>
          <a:p>
            <a:pPr lvl="1"/>
            <a:r>
              <a:rPr lang="en-US" dirty="0"/>
              <a:t>FIN</a:t>
            </a:r>
            <a:endParaRPr dirty="0"/>
          </a:p>
          <a:p>
            <a:pPr lvl="1"/>
            <a:r>
              <a:rPr dirty="0"/>
              <a:t>MRN</a:t>
            </a:r>
          </a:p>
          <a:p>
            <a:pPr lvl="1"/>
            <a:r>
              <a:rPr dirty="0"/>
              <a:t>Military ID</a:t>
            </a:r>
          </a:p>
        </p:txBody>
      </p:sp>
      <p:sp>
        <p:nvSpPr>
          <p:cNvPr id="353" name="Shape 353"/>
          <p:cNvSpPr/>
          <p:nvPr/>
        </p:nvSpPr>
        <p:spPr>
          <a:xfrm>
            <a:off x="802318" y="12913255"/>
            <a:ext cx="6864059"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https://hl7.org/fhir/resource.html#id</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52">
                                            <p:txEl>
                                              <p:pRg st="1" end="1"/>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352">
                                            <p:txEl>
                                              <p:pRg st="2" end="2"/>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352">
                                            <p:txEl>
                                              <p:pRg st="3" end="3"/>
                                            </p:txEl>
                                          </p:spTgt>
                                        </p:tgtEl>
                                        <p:attrNameLst>
                                          <p:attrName>style.visibility</p:attrName>
                                        </p:attrNameLst>
                                      </p:cBhvr>
                                      <p:to>
                                        <p:strVal val="visible"/>
                                      </p:to>
                                    </p:set>
                                  </p:childTnLst>
                                </p:cTn>
                              </p:par>
                              <p:par>
                                <p:cTn id="17" presetID="1" presetClass="entr" presetSubtype="0" fill="hold" grpId="1" nodeType="withEffect">
                                  <p:stCondLst>
                                    <p:cond delay="0"/>
                                  </p:stCondLst>
                                  <p:iterate>
                                    <p:tmAbs val="0"/>
                                  </p:iterate>
                                  <p:childTnLst>
                                    <p:set>
                                      <p:cBhvr>
                                        <p:cTn id="18" fill="hold"/>
                                        <p:tgtEl>
                                          <p:spTgt spid="35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1" build="p" animBg="1" advAuto="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55" name="Shape 355"/>
          <p:cNvSpPr/>
          <p:nvPr/>
        </p:nvSpPr>
        <p:spPr>
          <a:xfrm>
            <a:off x="10207380" y="6197599"/>
            <a:ext cx="422324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Search</a:t>
            </a:r>
          </a:p>
        </p:txBody>
      </p:sp>
      <p:sp>
        <p:nvSpPr>
          <p:cNvPr id="356" name="Shape 35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815032" y="12913255"/>
            <a:ext cx="7445948"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https://hl7.org/fhir/patient.html#search</a:t>
            </a:r>
            <a:endParaRPr u="sng" dirty="0">
              <a:hlinkClick r:id="rId2"/>
            </a:endParaRPr>
          </a:p>
        </p:txBody>
      </p:sp>
      <p:pic>
        <p:nvPicPr>
          <p:cNvPr id="3" name="Picture 2">
            <a:extLst>
              <a:ext uri="{FF2B5EF4-FFF2-40B4-BE49-F238E27FC236}">
                <a16:creationId xmlns:a16="http://schemas.microsoft.com/office/drawing/2014/main" id="{4DBFE85A-476C-49EB-9CDC-3B07ABE0FCBD}"/>
              </a:ext>
            </a:extLst>
          </p:cNvPr>
          <p:cNvPicPr>
            <a:picLocks noChangeAspect="1"/>
          </p:cNvPicPr>
          <p:nvPr/>
        </p:nvPicPr>
        <p:blipFill>
          <a:blip r:embed="rId4"/>
          <a:stretch>
            <a:fillRect/>
          </a:stretch>
        </p:blipFill>
        <p:spPr>
          <a:xfrm>
            <a:off x="3886200" y="-6237"/>
            <a:ext cx="15632725" cy="12919492"/>
          </a:xfrm>
          <a:prstGeom prst="rect">
            <a:avLst/>
          </a:prstGeom>
        </p:spPr>
      </p:pic>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p:nvPr/>
        </p:nvSpPr>
        <p:spPr>
          <a:xfrm>
            <a:off x="105426" y="12805793"/>
            <a:ext cx="14255506"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https://fhir.cerner.com/millennium/r4/base/individuals/patient/#parameters</a:t>
            </a:r>
            <a:endParaRPr u="sng" dirty="0">
              <a:hlinkClick r:id="rId2"/>
            </a:endParaRPr>
          </a:p>
        </p:txBody>
      </p:sp>
      <p:pic>
        <p:nvPicPr>
          <p:cNvPr id="3" name="Picture 2">
            <a:extLst>
              <a:ext uri="{FF2B5EF4-FFF2-40B4-BE49-F238E27FC236}">
                <a16:creationId xmlns:a16="http://schemas.microsoft.com/office/drawing/2014/main" id="{68C60B1A-808D-4727-99FC-F0BCF61ACD48}"/>
              </a:ext>
            </a:extLst>
          </p:cNvPr>
          <p:cNvPicPr>
            <a:picLocks noChangeAspect="1"/>
          </p:cNvPicPr>
          <p:nvPr/>
        </p:nvPicPr>
        <p:blipFill>
          <a:blip r:embed="rId4"/>
          <a:stretch>
            <a:fillRect/>
          </a:stretch>
        </p:blipFill>
        <p:spPr>
          <a:xfrm>
            <a:off x="7219748" y="236532"/>
            <a:ext cx="9944504" cy="12569261"/>
          </a:xfrm>
          <a:prstGeom prst="rect">
            <a:avLst/>
          </a:prstGeom>
        </p:spPr>
      </p:pic>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p:nvPr/>
        </p:nvSpPr>
        <p:spPr>
          <a:xfrm>
            <a:off x="685800" y="12746009"/>
            <a:ext cx="842698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https://hl7.org/fhir/search.html#Introduction</a:t>
            </a:r>
            <a:endParaRPr u="sng" dirty="0">
              <a:hlinkClick r:id="rId3"/>
            </a:endParaRPr>
          </a:p>
        </p:txBody>
      </p:sp>
      <p:sp>
        <p:nvSpPr>
          <p:cNvPr id="366" name="Shape 366"/>
          <p:cNvSpPr/>
          <p:nvPr/>
        </p:nvSpPr>
        <p:spPr>
          <a:xfrm>
            <a:off x="5978842" y="8436754"/>
            <a:ext cx="12426316" cy="8636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t>GET [base]/AllergyIntolerance?patient=123</a:t>
            </a:r>
          </a:p>
        </p:txBody>
      </p:sp>
      <p:pic>
        <p:nvPicPr>
          <p:cNvPr id="3" name="Picture 2">
            <a:extLst>
              <a:ext uri="{FF2B5EF4-FFF2-40B4-BE49-F238E27FC236}">
                <a16:creationId xmlns:a16="http://schemas.microsoft.com/office/drawing/2014/main" id="{E16D29ED-0D25-4520-9EF8-0235E926C97A}"/>
              </a:ext>
            </a:extLst>
          </p:cNvPr>
          <p:cNvPicPr>
            <a:picLocks noChangeAspect="1"/>
          </p:cNvPicPr>
          <p:nvPr/>
        </p:nvPicPr>
        <p:blipFill>
          <a:blip r:embed="rId5"/>
          <a:stretch>
            <a:fillRect/>
          </a:stretch>
        </p:blipFill>
        <p:spPr>
          <a:xfrm>
            <a:off x="451835" y="2665307"/>
            <a:ext cx="23480330" cy="5210381"/>
          </a:xfrm>
          <a:prstGeom prst="rect">
            <a:avLst/>
          </a:prstGeom>
        </p:spPr>
      </p:pic>
    </p:spTree>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70" name="Shape 370"/>
          <p:cNvSpPr/>
          <p:nvPr/>
        </p:nvSpPr>
        <p:spPr>
          <a:xfrm>
            <a:off x="10208583" y="6197599"/>
            <a:ext cx="4220834"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Paging</a:t>
            </a:r>
          </a:p>
        </p:txBody>
      </p:sp>
      <p:sp>
        <p:nvSpPr>
          <p:cNvPr id="371" name="Shape 371"/>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8E2813-CEB6-46A3-B68D-F604CC41052D}"/>
              </a:ext>
            </a:extLst>
          </p:cNvPr>
          <p:cNvPicPr>
            <a:picLocks noChangeAspect="1"/>
          </p:cNvPicPr>
          <p:nvPr/>
        </p:nvPicPr>
        <p:blipFill>
          <a:blip r:embed="rId2"/>
          <a:stretch>
            <a:fillRect/>
          </a:stretch>
        </p:blipFill>
        <p:spPr>
          <a:xfrm>
            <a:off x="3124200" y="385315"/>
            <a:ext cx="18135599" cy="11989719"/>
          </a:xfrm>
          <a:prstGeom prst="rect">
            <a:avLst/>
          </a:prstGeom>
        </p:spPr>
      </p:pic>
      <p:sp>
        <p:nvSpPr>
          <p:cNvPr id="5" name="TextBox 4">
            <a:extLst>
              <a:ext uri="{FF2B5EF4-FFF2-40B4-BE49-F238E27FC236}">
                <a16:creationId xmlns:a16="http://schemas.microsoft.com/office/drawing/2014/main" id="{CFC3ADC1-B5B7-4EC6-86AE-22C0B4077795}"/>
              </a:ext>
            </a:extLst>
          </p:cNvPr>
          <p:cNvSpPr txBox="1"/>
          <p:nvPr/>
        </p:nvSpPr>
        <p:spPr>
          <a:xfrm>
            <a:off x="16431986" y="12699743"/>
            <a:ext cx="7766957" cy="6309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500" dirty="0">
                <a:hlinkClick r:id="rId3"/>
              </a:rPr>
              <a:t>http://hl7.org/fhir/downloads.html</a:t>
            </a:r>
            <a:endParaRPr lang="en-US" sz="3500" dirty="0"/>
          </a:p>
        </p:txBody>
      </p:sp>
    </p:spTree>
    <p:extLst>
      <p:ext uri="{BB962C8B-B14F-4D97-AF65-F5344CB8AC3E}">
        <p14:creationId xmlns:p14="http://schemas.microsoft.com/office/powerpoint/2010/main" val="1519040506"/>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p:nvPr/>
        </p:nvSpPr>
        <p:spPr>
          <a:xfrm>
            <a:off x="744029" y="12937592"/>
            <a:ext cx="688329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https://hl7.org/fhir/http.html#paging</a:t>
            </a:r>
            <a:endParaRPr u="sng" dirty="0">
              <a:hlinkClick r:id="rId3"/>
            </a:endParaRPr>
          </a:p>
        </p:txBody>
      </p:sp>
      <p:sp>
        <p:nvSpPr>
          <p:cNvPr id="374" name="Shape 374"/>
          <p:cNvSpPr/>
          <p:nvPr/>
        </p:nvSpPr>
        <p:spPr>
          <a:xfrm>
            <a:off x="1578030" y="4498380"/>
            <a:ext cx="13347885" cy="471924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marL="610576" indent="-610576" algn="l">
              <a:buSzPct val="75000"/>
              <a:buChar char="•"/>
            </a:pPr>
            <a:r>
              <a:rPr b="1" dirty="0">
                <a:latin typeface="+mj-lt"/>
                <a:ea typeface="+mj-ea"/>
                <a:cs typeface="+mj-cs"/>
                <a:sym typeface="Helvetica"/>
              </a:rPr>
              <a:t>Self</a:t>
            </a:r>
            <a:r>
              <a:rPr dirty="0"/>
              <a:t>, First, </a:t>
            </a:r>
            <a:r>
              <a:rPr b="1" dirty="0">
                <a:latin typeface="+mj-lt"/>
              </a:rPr>
              <a:t>Previous</a:t>
            </a:r>
            <a:r>
              <a:rPr b="1" dirty="0">
                <a:latin typeface="+mj-lt"/>
                <a:ea typeface="+mj-ea"/>
                <a:cs typeface="+mj-cs"/>
                <a:sym typeface="Helvetica"/>
              </a:rPr>
              <a:t>, Next</a:t>
            </a:r>
            <a:r>
              <a:rPr dirty="0"/>
              <a:t>, Last</a:t>
            </a:r>
          </a:p>
          <a:p>
            <a:pPr marL="610576" indent="-610576" algn="l">
              <a:buSzPct val="75000"/>
              <a:buChar char="•"/>
            </a:pPr>
            <a:r>
              <a:rPr dirty="0"/>
              <a:t>Must use link as provided</a:t>
            </a:r>
          </a:p>
          <a:p>
            <a:pPr marL="1245576" lvl="1" indent="-610576" algn="l">
              <a:buSzPct val="75000"/>
              <a:buChar char="•"/>
            </a:pPr>
            <a:r>
              <a:rPr dirty="0"/>
              <a:t>Changing this has undefined consequences</a:t>
            </a:r>
          </a:p>
          <a:p>
            <a:pPr marL="610576" indent="-610576" algn="l">
              <a:buSzPct val="75000"/>
              <a:buChar char="•"/>
            </a:pPr>
            <a:r>
              <a:rPr dirty="0"/>
              <a:t>_count parameter</a:t>
            </a:r>
          </a:p>
          <a:p>
            <a:pPr marL="1245576" lvl="1" indent="-610576" algn="l">
              <a:buSzPct val="75000"/>
              <a:buChar char="•"/>
            </a:pPr>
            <a:r>
              <a:rPr dirty="0"/>
              <a:t>Less but not more</a:t>
            </a:r>
          </a:p>
          <a:p>
            <a:pPr marL="610576" indent="-610576" algn="l">
              <a:buSzPct val="75000"/>
              <a:buChar char="•"/>
            </a:pPr>
            <a:r>
              <a:rPr dirty="0"/>
              <a:t>For interoperability - handle paging</a:t>
            </a:r>
          </a:p>
        </p:txBody>
      </p:sp>
      <p:sp>
        <p:nvSpPr>
          <p:cNvPr id="375" name="Shape 375"/>
          <p:cNvSpPr>
            <a:spLocks noGrp="1"/>
          </p:cNvSpPr>
          <p:nvPr>
            <p:ph type="title"/>
          </p:nvPr>
        </p:nvSpPr>
        <p:spPr>
          <a:xfrm>
            <a:off x="1689100" y="952500"/>
            <a:ext cx="21005800" cy="2286000"/>
          </a:xfrm>
          <a:prstGeom prst="rect">
            <a:avLst/>
          </a:prstGeom>
        </p:spPr>
        <p:txBody>
          <a:bodyPr anchor="ctr"/>
          <a:lstStyle/>
          <a:p>
            <a:r>
              <a:t>Paging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74">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7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7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7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7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7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1" build="p" bldLvl="5" animBg="1" advAuto="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pasted-image.png"/>
          <p:cNvPicPr>
            <a:picLocks noChangeAspect="1"/>
          </p:cNvPicPr>
          <p:nvPr/>
        </p:nvPicPr>
        <p:blipFill>
          <a:blip r:embed="rId3"/>
          <a:stretch>
            <a:fillRect/>
          </a:stretch>
        </p:blipFill>
        <p:spPr>
          <a:xfrm>
            <a:off x="2273300" y="2616200"/>
            <a:ext cx="19837400" cy="8483600"/>
          </a:xfrm>
          <a:prstGeom prst="rect">
            <a:avLst/>
          </a:prstGeom>
          <a:ln w="12700">
            <a:miter lim="400000"/>
          </a:ln>
        </p:spPr>
      </p:pic>
      <p:sp>
        <p:nvSpPr>
          <p:cNvPr id="380" name="Shape 380"/>
          <p:cNvSpPr/>
          <p:nvPr/>
        </p:nvSpPr>
        <p:spPr>
          <a:xfrm>
            <a:off x="781772" y="4865544"/>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381" name="Shape 381"/>
          <p:cNvSpPr/>
          <p:nvPr/>
        </p:nvSpPr>
        <p:spPr>
          <a:xfrm>
            <a:off x="568077" y="9080879"/>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38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4" nodeType="clickEffect">
                                  <p:stCondLst>
                                    <p:cond delay="0"/>
                                  </p:stCondLst>
                                  <p:iterate>
                                    <p:tmAbs val="0"/>
                                  </p:iterate>
                                  <p:childTnLst>
                                    <p:set>
                                      <p:cBhvr>
                                        <p:cTn id="18" fill="hold">
                                          <p:stCondLst>
                                            <p:cond delay="0"/>
                                          </p:stCondLst>
                                        </p:cTn>
                                        <p:tgtEl>
                                          <p:spTgt spid="3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1" animBg="1" advAuto="0"/>
      <p:bldP spid="380" grpId="2" animBg="1" advAuto="0"/>
      <p:bldP spid="381" grpId="3" animBg="1" advAuto="0"/>
      <p:bldP spid="381" grpId="4" animBg="1" advAuto="0"/>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85" name="Shape 385"/>
          <p:cNvSpPr/>
          <p:nvPr/>
        </p:nvSpPr>
        <p:spPr>
          <a:xfrm>
            <a:off x="10390240" y="6197599"/>
            <a:ext cx="385752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Writes</a:t>
            </a:r>
          </a:p>
        </p:txBody>
      </p:sp>
      <p:sp>
        <p:nvSpPr>
          <p:cNvPr id="386" name="Shape 38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prstGeom prst="rect">
            <a:avLst/>
          </a:prstGeom>
        </p:spPr>
        <p:txBody>
          <a:bodyPr/>
          <a:lstStyle/>
          <a:p>
            <a:r>
              <a:t>Create</a:t>
            </a:r>
          </a:p>
        </p:txBody>
      </p:sp>
      <p:sp>
        <p:nvSpPr>
          <p:cNvPr id="389" name="Shape 389"/>
          <p:cNvSpPr>
            <a:spLocks noGrp="1"/>
          </p:cNvSpPr>
          <p:nvPr>
            <p:ph type="body" idx="1"/>
          </p:nvPr>
        </p:nvSpPr>
        <p:spPr>
          <a:prstGeom prst="rect">
            <a:avLst/>
          </a:prstGeom>
        </p:spPr>
        <p:txBody>
          <a:bodyPr/>
          <a:lstStyle/>
          <a:p>
            <a:r>
              <a:rPr dirty="0"/>
              <a:t>POST [base]/[Resource]</a:t>
            </a:r>
          </a:p>
          <a:p>
            <a:r>
              <a:rPr dirty="0"/>
              <a:t>POST [base]/</a:t>
            </a:r>
            <a:r>
              <a:rPr dirty="0" err="1"/>
              <a:t>AllergyIntolerance</a:t>
            </a:r>
            <a:endParaRPr dirty="0"/>
          </a:p>
          <a:p>
            <a:r>
              <a:rPr dirty="0"/>
              <a:t>Body (content-type) must match supported FHIR format</a:t>
            </a:r>
          </a:p>
        </p:txBody>
      </p:sp>
      <p:sp>
        <p:nvSpPr>
          <p:cNvPr id="390" name="Shape 390"/>
          <p:cNvSpPr/>
          <p:nvPr/>
        </p:nvSpPr>
        <p:spPr>
          <a:xfrm>
            <a:off x="835180" y="12840250"/>
            <a:ext cx="679833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https://hl7.org/fhir/http.html#create</a:t>
            </a:r>
            <a:endParaRPr u="sng" dirty="0">
              <a:hlinkClick r:id="rId2"/>
            </a:endParaRPr>
          </a:p>
        </p:txBody>
      </p:sp>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t>Update</a:t>
            </a:r>
          </a:p>
        </p:txBody>
      </p:sp>
      <p:sp>
        <p:nvSpPr>
          <p:cNvPr id="393" name="Shape 393"/>
          <p:cNvSpPr>
            <a:spLocks noGrp="1"/>
          </p:cNvSpPr>
          <p:nvPr>
            <p:ph type="body" idx="1"/>
          </p:nvPr>
        </p:nvSpPr>
        <p:spPr>
          <a:prstGeom prst="rect">
            <a:avLst/>
          </a:prstGeom>
        </p:spPr>
        <p:txBody>
          <a:bodyPr/>
          <a:lstStyle/>
          <a:p>
            <a:r>
              <a:rPr dirty="0"/>
              <a:t>PUT [base]/[Resource]/[id]</a:t>
            </a:r>
          </a:p>
          <a:p>
            <a:r>
              <a:rPr dirty="0"/>
              <a:t>PUT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https://hl7.org/fhir/http.html#update</a:t>
            </a:r>
            <a:endParaRPr u="sng" dirty="0">
              <a:hlinkClick r:id="rId2"/>
            </a:endParaRPr>
          </a:p>
        </p:txBody>
      </p:sp>
    </p:spTree>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rPr lang="en-US" dirty="0"/>
              <a:t>Patch</a:t>
            </a:r>
            <a:endParaRPr dirty="0"/>
          </a:p>
        </p:txBody>
      </p:sp>
      <p:sp>
        <p:nvSpPr>
          <p:cNvPr id="393" name="Shape 393"/>
          <p:cNvSpPr>
            <a:spLocks noGrp="1"/>
          </p:cNvSpPr>
          <p:nvPr>
            <p:ph type="body" idx="1"/>
          </p:nvPr>
        </p:nvSpPr>
        <p:spPr>
          <a:prstGeom prst="rect">
            <a:avLst/>
          </a:prstGeom>
        </p:spPr>
        <p:txBody>
          <a:bodyPr/>
          <a:lstStyle/>
          <a:p>
            <a:r>
              <a:rPr lang="en-US" dirty="0"/>
              <a:t>PATCH</a:t>
            </a:r>
            <a:r>
              <a:rPr dirty="0"/>
              <a:t> [base]/[Resource]/[id]</a:t>
            </a:r>
          </a:p>
          <a:p>
            <a:r>
              <a:rPr lang="en-US" dirty="0"/>
              <a:t>PATCH</a:t>
            </a:r>
            <a:r>
              <a:rPr dirty="0"/>
              <a: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https://hl7.org/fhir/http.html#patch</a:t>
            </a:r>
            <a:endParaRPr u="sng" dirty="0">
              <a:hlinkClick r:id="rId2"/>
            </a:endParaRPr>
          </a:p>
        </p:txBody>
      </p:sp>
    </p:spTree>
    <p:extLst>
      <p:ext uri="{BB962C8B-B14F-4D97-AF65-F5344CB8AC3E}">
        <p14:creationId xmlns:p14="http://schemas.microsoft.com/office/powerpoint/2010/main" val="3393738076"/>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p:cNvSpPr>
          <p:nvPr>
            <p:ph type="title"/>
          </p:nvPr>
        </p:nvSpPr>
        <p:spPr>
          <a:prstGeom prst="rect">
            <a:avLst/>
          </a:prstGeom>
        </p:spPr>
        <p:txBody>
          <a:bodyPr/>
          <a:lstStyle/>
          <a:p>
            <a:r>
              <a:t>Conditional Update</a:t>
            </a:r>
          </a:p>
        </p:txBody>
      </p:sp>
      <p:sp>
        <p:nvSpPr>
          <p:cNvPr id="397" name="Shape 397"/>
          <p:cNvSpPr>
            <a:spLocks noGrp="1"/>
          </p:cNvSpPr>
          <p:nvPr>
            <p:ph type="body" idx="1"/>
          </p:nvPr>
        </p:nvSpPr>
        <p:spPr>
          <a:prstGeom prst="rect">
            <a:avLst/>
          </a:prstGeom>
        </p:spPr>
        <p:txBody>
          <a:bodyPr/>
          <a:lstStyle/>
          <a:p>
            <a:r>
              <a:rPr dirty="0"/>
              <a:t>Optimistic Locking via “If-Match”</a:t>
            </a:r>
          </a:p>
          <a:p>
            <a:r>
              <a:rPr dirty="0"/>
              <a:t>Example: Version in database: 2a</a:t>
            </a:r>
          </a:p>
          <a:p>
            <a:pPr lvl="2"/>
            <a:r>
              <a:rPr dirty="0"/>
              <a:t>Version in “If-Match”: 1a - failure</a:t>
            </a:r>
          </a:p>
          <a:p>
            <a:pPr lvl="2"/>
            <a:r>
              <a:rPr dirty="0"/>
              <a:t>Version in “If-Match”: 2a - success</a:t>
            </a:r>
          </a:p>
        </p:txBody>
      </p:sp>
      <p:sp>
        <p:nvSpPr>
          <p:cNvPr id="398" name="Shape 398"/>
          <p:cNvSpPr/>
          <p:nvPr/>
        </p:nvSpPr>
        <p:spPr>
          <a:xfrm>
            <a:off x="742552" y="12840250"/>
            <a:ext cx="771365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https://hl7.org/fhir/http.html#transaction</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9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9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97">
                                            <p:txEl>
                                              <p:pRg st="1" end="1"/>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397">
                                            <p:txEl>
                                              <p:pRg st="2" end="2"/>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39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1" build="p" animBg="1" advAuto="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t>Exercise 4</a:t>
            </a:r>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prstGeom prst="rect">
            <a:avLst/>
          </a:prstGeom>
        </p:spPr>
        <p:txBody>
          <a:bodyPr/>
          <a:lstStyle/>
          <a:p>
            <a:r>
              <a:t>Exercise 4</a:t>
            </a:r>
          </a:p>
        </p:txBody>
      </p:sp>
      <p:sp>
        <p:nvSpPr>
          <p:cNvPr id="403" name="Shape 403"/>
          <p:cNvSpPr>
            <a:spLocks noGrp="1"/>
          </p:cNvSpPr>
          <p:nvPr>
            <p:ph type="body" idx="1"/>
          </p:nvPr>
        </p:nvSpPr>
        <p:spPr>
          <a:prstGeom prst="rect">
            <a:avLst/>
          </a:prstGeom>
        </p:spPr>
        <p:txBody>
          <a:bodyPr/>
          <a:lstStyle/>
          <a:p>
            <a:r>
              <a:rPr dirty="0"/>
              <a:t>Find out the middle name for Patient </a:t>
            </a:r>
            <a:r>
              <a:rPr lang="en-US" dirty="0"/>
              <a:t>Test1</a:t>
            </a:r>
            <a:r>
              <a:rPr dirty="0"/>
              <a:t> Smart</a:t>
            </a:r>
            <a:r>
              <a:rPr lang="en-US" dirty="0"/>
              <a:t> (id = </a:t>
            </a:r>
            <a:r>
              <a:rPr lang="en-US" b="0" i="0" dirty="0">
                <a:solidFill>
                  <a:srgbClr val="212121"/>
                </a:solidFill>
                <a:effectLst/>
              </a:rPr>
              <a:t>12724070</a:t>
            </a:r>
            <a:r>
              <a:rPr lang="en-US" dirty="0"/>
              <a:t>)</a:t>
            </a:r>
            <a:endParaRPr dirty="0"/>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dirty="0"/>
              <a:t>Answer: </a:t>
            </a:r>
            <a:r>
              <a:rPr lang="en-US" dirty="0"/>
              <a:t>Test2</a:t>
            </a:r>
            <a:endParaRPr dirty="0"/>
          </a:p>
          <a:p>
            <a:r>
              <a:rPr dirty="0"/>
              <a:t>GET </a:t>
            </a:r>
            <a:r>
              <a:rPr lang="en-US" u="sng" dirty="0">
                <a:hlinkClick r:id="rId3"/>
              </a:rPr>
              <a:t>https://fhir-open.cerner.com/r4/ec2458f2-1e24-41c8-b71b-0e701af7583d/Patient/12724070?_format=json</a:t>
            </a:r>
            <a:endParaRPr u="sng" dirty="0">
              <a:hlinkClick r:id="rId4"/>
            </a:endParaRPr>
          </a:p>
          <a:p>
            <a:r>
              <a:rPr lang="en-US" u="sng" dirty="0">
                <a:hlinkClick r:id="rId5"/>
              </a:rPr>
              <a:t>https://hl7.org/fhir/datatypes.html#HumanName</a:t>
            </a:r>
            <a:r>
              <a:rPr dirty="0"/>
              <a:t> (middle is subsequent given name)</a:t>
            </a:r>
          </a:p>
        </p:txBody>
      </p:sp>
      <p:pic>
        <p:nvPicPr>
          <p:cNvPr id="3" name="Picture 2">
            <a:extLst>
              <a:ext uri="{FF2B5EF4-FFF2-40B4-BE49-F238E27FC236}">
                <a16:creationId xmlns:a16="http://schemas.microsoft.com/office/drawing/2014/main" id="{CB9EAE29-4A19-4DCE-90DE-B97AF082296C}"/>
              </a:ext>
            </a:extLst>
          </p:cNvPr>
          <p:cNvPicPr>
            <a:picLocks noChangeAspect="1"/>
          </p:cNvPicPr>
          <p:nvPr/>
        </p:nvPicPr>
        <p:blipFill>
          <a:blip r:embed="rId6"/>
          <a:stretch>
            <a:fillRect/>
          </a:stretch>
        </p:blipFill>
        <p:spPr>
          <a:xfrm>
            <a:off x="14782799" y="3900260"/>
            <a:ext cx="9381583" cy="7415439"/>
          </a:xfrm>
          <a:prstGeom prst="rect">
            <a:avLst/>
          </a:prstGeom>
        </p:spPr>
      </p:pic>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p:nvPr/>
        </p:nvSpPr>
        <p:spPr>
          <a:xfrm>
            <a:off x="16484041" y="12822665"/>
            <a:ext cx="7817931"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dirty="0">
                <a:hlinkClick r:id="rId4"/>
              </a:rPr>
              <a:t>https://confluence.hl7.org/display/FHIR</a:t>
            </a:r>
            <a:endParaRPr u="sng" dirty="0">
              <a:hlinkClick r:id="rId3"/>
            </a:endParaRPr>
          </a:p>
        </p:txBody>
      </p:sp>
      <p:pic>
        <p:nvPicPr>
          <p:cNvPr id="4" name="Picture 3">
            <a:extLst>
              <a:ext uri="{FF2B5EF4-FFF2-40B4-BE49-F238E27FC236}">
                <a16:creationId xmlns:a16="http://schemas.microsoft.com/office/drawing/2014/main" id="{22E5A24A-2D6E-4738-B32A-CDF447CDE91D}"/>
              </a:ext>
            </a:extLst>
          </p:cNvPr>
          <p:cNvPicPr>
            <a:picLocks noChangeAspect="1"/>
          </p:cNvPicPr>
          <p:nvPr/>
        </p:nvPicPr>
        <p:blipFill>
          <a:blip r:embed="rId5"/>
          <a:stretch>
            <a:fillRect/>
          </a:stretch>
        </p:blipFill>
        <p:spPr>
          <a:xfrm>
            <a:off x="1476261" y="1296881"/>
            <a:ext cx="21431478" cy="11122237"/>
          </a:xfrm>
          <a:prstGeom prst="rect">
            <a:avLst/>
          </a:prstGeom>
        </p:spPr>
      </p:pic>
      <p:sp>
        <p:nvSpPr>
          <p:cNvPr id="11" name="TextBox 10">
            <a:extLst>
              <a:ext uri="{FF2B5EF4-FFF2-40B4-BE49-F238E27FC236}">
                <a16:creationId xmlns:a16="http://schemas.microsoft.com/office/drawing/2014/main" id="{EFDAF61C-3545-48D2-8A83-BCE9D85DF2C5}"/>
              </a:ext>
            </a:extLst>
          </p:cNvPr>
          <p:cNvSpPr txBox="1"/>
          <p:nvPr/>
        </p:nvSpPr>
        <p:spPr>
          <a:xfrm>
            <a:off x="2860010" y="233651"/>
            <a:ext cx="18663980" cy="902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200" b="0" i="0" u="none" strike="noStrike" cap="none" spc="0" normalizeH="0" baseline="0" dirty="0">
                <a:ln>
                  <a:noFill/>
                </a:ln>
                <a:solidFill>
                  <a:srgbClr val="000000"/>
                </a:solidFill>
                <a:effectLst/>
                <a:uFillTx/>
                <a:latin typeface="+mn-lt"/>
                <a:ea typeface="+mn-ea"/>
                <a:cs typeface="+mn-cs"/>
                <a:sym typeface="Helvetica Light"/>
              </a:rPr>
              <a:t>Support</a:t>
            </a:r>
          </a:p>
        </p:txBody>
      </p:sp>
    </p:spTree>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p:cNvSpPr>
          <p:nvPr>
            <p:ph type="title"/>
          </p:nvPr>
        </p:nvSpPr>
        <p:spPr>
          <a:prstGeom prst="rect">
            <a:avLst/>
          </a:prstGeom>
        </p:spPr>
        <p:txBody>
          <a:bodyPr/>
          <a:lstStyle/>
          <a:p>
            <a:r>
              <a:t>Exercise 5</a:t>
            </a: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p:nvPr>
        </p:nvSpPr>
        <p:spPr>
          <a:prstGeom prst="rect">
            <a:avLst/>
          </a:prstGeom>
        </p:spPr>
        <p:txBody>
          <a:bodyPr/>
          <a:lstStyle/>
          <a:p>
            <a:r>
              <a:t>Exercise 5</a:t>
            </a:r>
          </a:p>
        </p:txBody>
      </p:sp>
      <p:sp>
        <p:nvSpPr>
          <p:cNvPr id="414" name="Shape 414"/>
          <p:cNvSpPr>
            <a:spLocks noGrp="1"/>
          </p:cNvSpPr>
          <p:nvPr>
            <p:ph type="body" idx="1"/>
          </p:nvPr>
        </p:nvSpPr>
        <p:spPr>
          <a:prstGeom prst="rect">
            <a:avLst/>
          </a:prstGeom>
        </p:spPr>
        <p:txBody>
          <a:bodyPr/>
          <a:lstStyle/>
          <a:p>
            <a:r>
              <a:rPr dirty="0"/>
              <a:t>How many </a:t>
            </a:r>
            <a:r>
              <a:rPr b="1" dirty="0">
                <a:latin typeface="+mj-lt"/>
                <a:ea typeface="+mj-ea"/>
                <a:cs typeface="+mj-cs"/>
                <a:sym typeface="Helvetica"/>
              </a:rPr>
              <a:t>current</a:t>
            </a:r>
            <a:r>
              <a:rPr dirty="0"/>
              <a:t> allergies or intolerances does </a:t>
            </a:r>
            <a:r>
              <a:rPr lang="en-US" dirty="0"/>
              <a:t>Sandy Smart (id = </a:t>
            </a:r>
            <a:r>
              <a:rPr lang="en-US" b="0" i="0" dirty="0">
                <a:solidFill>
                  <a:srgbClr val="212121"/>
                </a:solidFill>
                <a:effectLst/>
              </a:rPr>
              <a:t>12742399</a:t>
            </a:r>
            <a:r>
              <a:rPr lang="en-US" dirty="0"/>
              <a:t>)</a:t>
            </a:r>
            <a:r>
              <a:rPr dirty="0"/>
              <a:t> have?</a:t>
            </a:r>
          </a:p>
          <a:p>
            <a:pPr lvl="1"/>
            <a:r>
              <a:rPr dirty="0"/>
              <a:t>Current: actual or possible existing allergies or intolerances </a:t>
            </a:r>
          </a:p>
          <a:p>
            <a:pPr lvl="1"/>
            <a:r>
              <a:rPr dirty="0"/>
              <a:t>Hint: What indicates “current” for this FHIR resource?</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title"/>
          </p:nvPr>
        </p:nvSpPr>
        <p:spPr>
          <a:prstGeom prst="rect">
            <a:avLst/>
          </a:prstGeom>
        </p:spPr>
        <p:txBody>
          <a:bodyPr/>
          <a:lstStyle/>
          <a:p>
            <a:r>
              <a:rPr dirty="0"/>
              <a:t>Exercise 5: Answer</a:t>
            </a:r>
          </a:p>
        </p:txBody>
      </p:sp>
      <p:sp>
        <p:nvSpPr>
          <p:cNvPr id="417" name="Shape 417"/>
          <p:cNvSpPr>
            <a:spLocks noGrp="1"/>
          </p:cNvSpPr>
          <p:nvPr>
            <p:ph type="body" idx="1"/>
          </p:nvPr>
        </p:nvSpPr>
        <p:spPr>
          <a:prstGeom prst="rect">
            <a:avLst/>
          </a:prstGeom>
        </p:spPr>
        <p:txBody>
          <a:bodyPr/>
          <a:lstStyle/>
          <a:p>
            <a:r>
              <a:rPr lang="en-US" dirty="0"/>
              <a:t>16</a:t>
            </a:r>
            <a:endParaRPr dirty="0"/>
          </a:p>
          <a:p>
            <a:pPr lvl="1"/>
            <a:r>
              <a:rPr dirty="0"/>
              <a:t>GET </a:t>
            </a:r>
            <a:r>
              <a:rPr lang="en-US" u="sng" dirty="0">
                <a:hlinkClick r:id="rId3"/>
              </a:rPr>
              <a:t>https://fhir-open.cerner.com/r4/ec2458f2-1e24-41c8-b71b-0e701af7583d/AllergyIntolerance?clinical-status=active&amp;patient=12742399&amp;_format=json</a:t>
            </a:r>
            <a:endParaRPr u="sng" dirty="0">
              <a:hlinkClick r:id="rId4"/>
            </a:endParaRP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p:nvPr/>
        </p:nvSpPr>
        <p:spPr>
          <a:xfrm>
            <a:off x="358005" y="12570296"/>
            <a:ext cx="13893227"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https://hl7.org/fhir/r4/valueset-allergyintolerance-clinical.html#expansion</a:t>
            </a:r>
            <a:endParaRPr u="sng" dirty="0">
              <a:hlinkClick r:id="rId2"/>
            </a:endParaRPr>
          </a:p>
        </p:txBody>
      </p:sp>
      <p:pic>
        <p:nvPicPr>
          <p:cNvPr id="3" name="Picture 2">
            <a:extLst>
              <a:ext uri="{FF2B5EF4-FFF2-40B4-BE49-F238E27FC236}">
                <a16:creationId xmlns:a16="http://schemas.microsoft.com/office/drawing/2014/main" id="{B490AD7B-4952-46E1-B830-8E1077EACE63}"/>
              </a:ext>
            </a:extLst>
          </p:cNvPr>
          <p:cNvPicPr>
            <a:picLocks noChangeAspect="1"/>
          </p:cNvPicPr>
          <p:nvPr/>
        </p:nvPicPr>
        <p:blipFill>
          <a:blip r:embed="rId4"/>
          <a:stretch>
            <a:fillRect/>
          </a:stretch>
        </p:blipFill>
        <p:spPr>
          <a:xfrm>
            <a:off x="323849" y="1976437"/>
            <a:ext cx="23736301" cy="7049884"/>
          </a:xfrm>
          <a:prstGeom prst="rect">
            <a:avLst/>
          </a:prstGeom>
        </p:spPr>
      </p:pic>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p:cNvSpPr>
          <p:nvPr>
            <p:ph type="title"/>
          </p:nvPr>
        </p:nvSpPr>
        <p:spPr>
          <a:prstGeom prst="rect">
            <a:avLst/>
          </a:prstGeom>
        </p:spPr>
        <p:txBody>
          <a:bodyPr/>
          <a:lstStyle/>
          <a:p>
            <a:r>
              <a:t>What if it wasn’t mapped/known?</a:t>
            </a:r>
          </a:p>
        </p:txBody>
      </p:sp>
      <p:sp>
        <p:nvSpPr>
          <p:cNvPr id="427" name="Shape 427"/>
          <p:cNvSpPr/>
          <p:nvPr/>
        </p:nvSpPr>
        <p:spPr>
          <a:xfrm>
            <a:off x="366997" y="12893512"/>
            <a:ext cx="9914574"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https://hl7.org/fhir/allergyintolerance.html#resource</a:t>
            </a:r>
            <a:endParaRPr u="sng" dirty="0">
              <a:hlinkClick r:id="rId3"/>
            </a:endParaRPr>
          </a:p>
        </p:txBody>
      </p:sp>
      <p:pic>
        <p:nvPicPr>
          <p:cNvPr id="5" name="Picture 4">
            <a:extLst>
              <a:ext uri="{FF2B5EF4-FFF2-40B4-BE49-F238E27FC236}">
                <a16:creationId xmlns:a16="http://schemas.microsoft.com/office/drawing/2014/main" id="{A1337DD0-8B7D-4A22-9FB3-CA89812D6103}"/>
              </a:ext>
            </a:extLst>
          </p:cNvPr>
          <p:cNvPicPr>
            <a:picLocks noChangeAspect="1"/>
          </p:cNvPicPr>
          <p:nvPr/>
        </p:nvPicPr>
        <p:blipFill>
          <a:blip r:embed="rId5"/>
          <a:stretch>
            <a:fillRect/>
          </a:stretch>
        </p:blipFill>
        <p:spPr>
          <a:xfrm>
            <a:off x="1323975" y="976312"/>
            <a:ext cx="21278086" cy="3557588"/>
          </a:xfrm>
          <a:prstGeom prst="rect">
            <a:avLst/>
          </a:prstGeom>
        </p:spPr>
      </p:pic>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p:cNvSpPr>
          <p:nvPr>
            <p:ph type="title"/>
          </p:nvPr>
        </p:nvSpPr>
        <p:spPr>
          <a:prstGeom prst="rect">
            <a:avLst/>
          </a:prstGeom>
        </p:spPr>
        <p:txBody>
          <a:bodyPr/>
          <a:lstStyle/>
          <a:p>
            <a:r>
              <a:t>Exercise 6</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435"/>
          <p:cNvSpPr>
            <a:spLocks noGrp="1"/>
          </p:cNvSpPr>
          <p:nvPr>
            <p:ph type="title"/>
          </p:nvPr>
        </p:nvSpPr>
        <p:spPr>
          <a:prstGeom prst="rect">
            <a:avLst/>
          </a:prstGeom>
        </p:spPr>
        <p:txBody>
          <a:bodyPr/>
          <a:lstStyle/>
          <a:p>
            <a:r>
              <a:t>Exercise 6</a:t>
            </a:r>
          </a:p>
        </p:txBody>
      </p:sp>
      <p:sp>
        <p:nvSpPr>
          <p:cNvPr id="436" name="Shape 436"/>
          <p:cNvSpPr>
            <a:spLocks noGrp="1"/>
          </p:cNvSpPr>
          <p:nvPr>
            <p:ph type="body" idx="1"/>
          </p:nvPr>
        </p:nvSpPr>
        <p:spPr>
          <a:prstGeom prst="rect">
            <a:avLst/>
          </a:prstGeom>
        </p:spPr>
        <p:txBody>
          <a:bodyPr/>
          <a:lstStyle/>
          <a:p>
            <a:r>
              <a:rPr dirty="0"/>
              <a:t>How many different </a:t>
            </a:r>
            <a:r>
              <a:rPr lang="en-US" dirty="0"/>
              <a:t>medication orders </a:t>
            </a:r>
            <a:r>
              <a:rPr dirty="0"/>
              <a:t>of </a:t>
            </a:r>
            <a:r>
              <a:rPr lang="en-US" i="1" dirty="0"/>
              <a:t>Sertraline </a:t>
            </a:r>
            <a:r>
              <a:rPr dirty="0"/>
              <a:t>does </a:t>
            </a:r>
            <a:r>
              <a:rPr lang="en-US" dirty="0"/>
              <a:t>Test1 Smart (id = </a:t>
            </a:r>
            <a:r>
              <a:rPr lang="en-US" b="0" i="0" dirty="0">
                <a:solidFill>
                  <a:srgbClr val="212121"/>
                </a:solidFill>
                <a:effectLst/>
              </a:rPr>
              <a:t>12724070</a:t>
            </a:r>
            <a:r>
              <a:rPr lang="en-US" dirty="0"/>
              <a:t>)</a:t>
            </a:r>
            <a:r>
              <a:rPr dirty="0"/>
              <a:t> have?</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t>Exercise 6: Answer</a:t>
            </a:r>
          </a:p>
        </p:txBody>
      </p:sp>
      <p:sp>
        <p:nvSpPr>
          <p:cNvPr id="439" name="Shape 439"/>
          <p:cNvSpPr>
            <a:spLocks noGrp="1"/>
          </p:cNvSpPr>
          <p:nvPr>
            <p:ph type="body" idx="1"/>
          </p:nvPr>
        </p:nvSpPr>
        <p:spPr>
          <a:xfrm>
            <a:off x="1689100" y="3238500"/>
            <a:ext cx="21005800" cy="9220201"/>
          </a:xfrm>
          <a:prstGeom prst="rect">
            <a:avLst/>
          </a:prstGeom>
        </p:spPr>
        <p:txBody>
          <a:bodyPr/>
          <a:lstStyle/>
          <a:p>
            <a:r>
              <a:rPr dirty="0"/>
              <a:t>1</a:t>
            </a:r>
          </a:p>
          <a:p>
            <a:r>
              <a:rPr dirty="0"/>
              <a:t>GET </a:t>
            </a:r>
            <a:r>
              <a:rPr lang="en-US" u="sng" dirty="0">
                <a:hlinkClick r:id="rId2"/>
              </a:rPr>
              <a:t>https://fhir-open.cerner.com/r4/ec2458f2-1e24-41c8-b71b-0e701af7583d/MedicationRequest?patient=12724070&amp;status=active&amp;_format=json</a:t>
            </a:r>
            <a:endParaRPr lang="en-US" u="sng" dirty="0"/>
          </a:p>
          <a:p>
            <a:r>
              <a:rPr lang="en-US" dirty="0"/>
              <a:t>GET </a:t>
            </a:r>
            <a:r>
              <a:rPr lang="en-US" b="0" i="0" dirty="0">
                <a:solidFill>
                  <a:srgbClr val="212121"/>
                </a:solidFill>
                <a:effectLst/>
                <a:hlinkClick r:id="rId3"/>
              </a:rPr>
              <a:t>https://fhir-open.cerner.com/r4/ec2458f2-1e24-41c8-b71b-0e701af7583d/MedicationRequest?patient=12724070&amp;status=active&amp;-pageContext=T3BlblBsYXRmb3JtRmhpckNvbnRleHQ9dHJ1ZSZwYWdlQ29udGV4dD0zNjU5NTA5XzkxMjIwMzg2XzEyNzI0MDcwXzFfMSZjb25jZXB0PWNoYXJ0ZWQ%3D&amp;-pageDirection=NEXT&amp;_format=json</a:t>
            </a:r>
            <a:endParaRPr dirty="0">
              <a:hlinkClick r:id="rId4"/>
            </a:endParaRP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p:cNvSpPr>
          <p:nvPr>
            <p:ph type="title"/>
          </p:nvPr>
        </p:nvSpPr>
        <p:spPr>
          <a:prstGeom prst="rect">
            <a:avLst/>
          </a:prstGeom>
        </p:spPr>
        <p:txBody>
          <a:bodyPr/>
          <a:lstStyle/>
          <a:p>
            <a:r>
              <a:t>Paging</a:t>
            </a:r>
          </a:p>
        </p:txBody>
      </p:sp>
      <p:sp>
        <p:nvSpPr>
          <p:cNvPr id="442" name="Shape 442"/>
          <p:cNvSpPr>
            <a:spLocks noGrp="1"/>
          </p:cNvSpPr>
          <p:nvPr>
            <p:ph type="body" sz="half" idx="1"/>
          </p:nvPr>
        </p:nvSpPr>
        <p:spPr>
          <a:xfrm>
            <a:off x="1689100" y="8307938"/>
            <a:ext cx="21005800" cy="4775307"/>
          </a:xfrm>
          <a:prstGeom prst="rect">
            <a:avLst/>
          </a:prstGeom>
        </p:spPr>
        <p:txBody>
          <a:bodyPr>
            <a:normAutofit fontScale="92500" lnSpcReduction="10000"/>
          </a:bodyPr>
          <a:lstStyle/>
          <a:p>
            <a:pPr marL="622300" indent="-622300" defTabSz="808990">
              <a:spcBef>
                <a:spcPts val="5700"/>
              </a:spcBef>
              <a:defRPr sz="5096"/>
            </a:pPr>
            <a:r>
              <a:rPr dirty="0"/>
              <a:t>GET </a:t>
            </a:r>
            <a:r>
              <a:rPr lang="en-US" u="sng" dirty="0">
                <a:hlinkClick r:id="rId2"/>
              </a:rPr>
              <a:t>https://fhir-open.cerner.com/r4/ec2458f2-1e24-41c8-b71b-0e701af7583d/MedicationRequest?patient=12724070&amp;status=active&amp;-pageContext=T3BlblBsYXRmb3JtRmhpckNvbnRleHQ9dHJ1ZSZwYWdlQ29udGV4dD0zNjU5NTA5XzkxMjIwMzg2XzEyNzI0MDcwXzFfMSZjb25jZXB0PWNoYXJ0ZWQ%3D&amp;-pageDirection=NEXT&amp;_format=json</a:t>
            </a:r>
            <a:endParaRPr u="sng" dirty="0">
              <a:hlinkClick r:id="rId3"/>
            </a:endParaRPr>
          </a:p>
          <a:p>
            <a:pPr marL="1244600" lvl="1" indent="-622300" defTabSz="808990">
              <a:spcBef>
                <a:spcPts val="5700"/>
              </a:spcBef>
              <a:defRPr sz="5096"/>
            </a:pPr>
            <a:r>
              <a:rPr dirty="0"/>
              <a:t>Added _format parameter</a:t>
            </a:r>
          </a:p>
        </p:txBody>
      </p:sp>
      <p:pic>
        <p:nvPicPr>
          <p:cNvPr id="3" name="Picture 2">
            <a:extLst>
              <a:ext uri="{FF2B5EF4-FFF2-40B4-BE49-F238E27FC236}">
                <a16:creationId xmlns:a16="http://schemas.microsoft.com/office/drawing/2014/main" id="{6FFDF4A4-08E3-4DEB-BCBD-6D8C4996435F}"/>
              </a:ext>
            </a:extLst>
          </p:cNvPr>
          <p:cNvPicPr>
            <a:picLocks noChangeAspect="1"/>
          </p:cNvPicPr>
          <p:nvPr/>
        </p:nvPicPr>
        <p:blipFill>
          <a:blip r:embed="rId4"/>
          <a:stretch>
            <a:fillRect/>
          </a:stretch>
        </p:blipFill>
        <p:spPr>
          <a:xfrm>
            <a:off x="3168650" y="3238500"/>
            <a:ext cx="18046700" cy="5069438"/>
          </a:xfrm>
          <a:prstGeom prst="rect">
            <a:avLst/>
          </a:prstGeom>
        </p:spPr>
      </p:pic>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rPr dirty="0" err="1"/>
              <a:t>Medication</a:t>
            </a:r>
            <a:r>
              <a:rPr lang="en-US" dirty="0" err="1"/>
              <a:t>Administration</a:t>
            </a:r>
            <a:r>
              <a:rPr dirty="0"/>
              <a:t>?</a:t>
            </a:r>
          </a:p>
        </p:txBody>
      </p:sp>
      <p:sp>
        <p:nvSpPr>
          <p:cNvPr id="446" name="Shape 446"/>
          <p:cNvSpPr>
            <a:spLocks noGrp="1"/>
          </p:cNvSpPr>
          <p:nvPr>
            <p:ph type="body" idx="1"/>
          </p:nvPr>
        </p:nvSpPr>
        <p:spPr>
          <a:xfrm>
            <a:off x="1689100" y="3238500"/>
            <a:ext cx="21005800" cy="3238500"/>
          </a:xfrm>
          <a:prstGeom prst="rect">
            <a:avLst/>
          </a:prstGeom>
        </p:spPr>
        <p:txBody>
          <a:bodyPr/>
          <a:lstStyle/>
          <a:p>
            <a:r>
              <a:rPr dirty="0"/>
              <a:t>Could have, though question said order.</a:t>
            </a:r>
            <a:endParaRPr lang="en-US" dirty="0"/>
          </a:p>
          <a:p>
            <a:pPr marL="0" indent="0">
              <a:buNone/>
            </a:pPr>
            <a:endParaRPr dirty="0"/>
          </a:p>
        </p:txBody>
      </p:sp>
      <p:pic>
        <p:nvPicPr>
          <p:cNvPr id="3" name="Picture 2">
            <a:extLst>
              <a:ext uri="{FF2B5EF4-FFF2-40B4-BE49-F238E27FC236}">
                <a16:creationId xmlns:a16="http://schemas.microsoft.com/office/drawing/2014/main" id="{48294A57-7EE8-425C-8B83-1C83BE35CC43}"/>
              </a:ext>
            </a:extLst>
          </p:cNvPr>
          <p:cNvPicPr>
            <a:picLocks noChangeAspect="1"/>
          </p:cNvPicPr>
          <p:nvPr/>
        </p:nvPicPr>
        <p:blipFill>
          <a:blip r:embed="rId2"/>
          <a:stretch>
            <a:fillRect/>
          </a:stretch>
        </p:blipFill>
        <p:spPr>
          <a:xfrm>
            <a:off x="1689100" y="5238648"/>
            <a:ext cx="21005800" cy="3986119"/>
          </a:xfrm>
          <a:prstGeom prst="rect">
            <a:avLst/>
          </a:prstGeom>
        </p:spPr>
      </p:pic>
      <p:sp>
        <p:nvSpPr>
          <p:cNvPr id="6" name="Shape 427">
            <a:extLst>
              <a:ext uri="{FF2B5EF4-FFF2-40B4-BE49-F238E27FC236}">
                <a16:creationId xmlns:a16="http://schemas.microsoft.com/office/drawing/2014/main" id="{FE106334-FD12-415E-8DD6-5F0E5AEFF4B0}"/>
              </a:ext>
            </a:extLst>
          </p:cNvPr>
          <p:cNvSpPr/>
          <p:nvPr/>
        </p:nvSpPr>
        <p:spPr>
          <a:xfrm>
            <a:off x="547341" y="12607762"/>
            <a:ext cx="18088286"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https://fhir.cerner.com/millennium/r4/clinical/medications/medication-administration/#overview</a:t>
            </a:r>
            <a:endParaRPr u="sng" dirty="0">
              <a:hlinkClick r:id="rId3"/>
            </a:endParaRP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22" name="Shape 222"/>
          <p:cNvSpPr/>
          <p:nvPr/>
        </p:nvSpPr>
        <p:spPr>
          <a:xfrm>
            <a:off x="5108047" y="6197599"/>
            <a:ext cx="14421906"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Specification Versioning</a:t>
            </a:r>
          </a:p>
        </p:txBody>
      </p:sp>
      <p:sp>
        <p:nvSpPr>
          <p:cNvPr id="223" name="Shape 223"/>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p:nvPr/>
        </p:nvSpPr>
        <p:spPr>
          <a:xfrm>
            <a:off x="165150" y="12747462"/>
            <a:ext cx="1006205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http://hl7.org/fhir/medicationadministration.html#bnr</a:t>
            </a:r>
            <a:endParaRPr u="sng" dirty="0">
              <a:hlinkClick r:id="rId2"/>
            </a:endParaRPr>
          </a:p>
        </p:txBody>
      </p:sp>
      <p:pic>
        <p:nvPicPr>
          <p:cNvPr id="3" name="Picture 2">
            <a:extLst>
              <a:ext uri="{FF2B5EF4-FFF2-40B4-BE49-F238E27FC236}">
                <a16:creationId xmlns:a16="http://schemas.microsoft.com/office/drawing/2014/main" id="{02A2BF4F-0814-4F2C-BBAD-24701A46274F}"/>
              </a:ext>
            </a:extLst>
          </p:cNvPr>
          <p:cNvPicPr>
            <a:picLocks noChangeAspect="1"/>
          </p:cNvPicPr>
          <p:nvPr/>
        </p:nvPicPr>
        <p:blipFill>
          <a:blip r:embed="rId4"/>
          <a:stretch>
            <a:fillRect/>
          </a:stretch>
        </p:blipFill>
        <p:spPr>
          <a:xfrm>
            <a:off x="489592" y="2400036"/>
            <a:ext cx="23404815" cy="6648713"/>
          </a:xfrm>
          <a:prstGeom prst="rect">
            <a:avLst/>
          </a:prstGeom>
        </p:spPr>
      </p:pic>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p:cNvSpPr>
          <p:nvPr>
            <p:ph type="title"/>
          </p:nvPr>
        </p:nvSpPr>
        <p:spPr>
          <a:prstGeom prst="rect">
            <a:avLst/>
          </a:prstGeom>
        </p:spPr>
        <p:txBody>
          <a:bodyPr/>
          <a:lstStyle/>
          <a:p>
            <a:r>
              <a:t>Exercise 7</a:t>
            </a:r>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rPr dirty="0"/>
              <a:t>Exercise 7</a:t>
            </a:r>
          </a:p>
        </p:txBody>
      </p:sp>
      <p:sp>
        <p:nvSpPr>
          <p:cNvPr id="454" name="Shape 454"/>
          <p:cNvSpPr>
            <a:spLocks noGrp="1"/>
          </p:cNvSpPr>
          <p:nvPr>
            <p:ph type="body" idx="1"/>
          </p:nvPr>
        </p:nvSpPr>
        <p:spPr>
          <a:prstGeom prst="rect">
            <a:avLst/>
          </a:prstGeom>
        </p:spPr>
        <p:txBody>
          <a:bodyPr/>
          <a:lstStyle/>
          <a:p>
            <a:r>
              <a:rPr dirty="0"/>
              <a:t>What is the name of the patient with </a:t>
            </a:r>
            <a:r>
              <a:rPr lang="en-US" dirty="0"/>
              <a:t>C</a:t>
            </a:r>
            <a:r>
              <a:rPr dirty="0"/>
              <a:t>MRN </a:t>
            </a:r>
            <a:r>
              <a:rPr lang="en-US" dirty="0"/>
              <a:t>171</a:t>
            </a:r>
          </a:p>
          <a:p>
            <a:r>
              <a:rPr dirty="0"/>
              <a:t>Hint: the system</a:t>
            </a:r>
            <a:r>
              <a:rPr lang="en-US" dirty="0"/>
              <a:t> </a:t>
            </a:r>
            <a:r>
              <a:rPr lang="en-US" dirty="0" err="1"/>
              <a:t>oid</a:t>
            </a:r>
            <a:r>
              <a:rPr dirty="0"/>
              <a:t> is </a:t>
            </a:r>
            <a:r>
              <a:rPr lang="en-US" b="0" i="0" dirty="0">
                <a:solidFill>
                  <a:srgbClr val="212121"/>
                </a:solidFill>
                <a:effectLst/>
              </a:rPr>
              <a:t>urn:oid:2.16.840.1.113883.3.787.0.0</a:t>
            </a:r>
            <a:endParaRPr dirty="0"/>
          </a:p>
        </p:txBody>
      </p:sp>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p:cNvSpPr>
          <p:nvPr>
            <p:ph type="title"/>
          </p:nvPr>
        </p:nvSpPr>
        <p:spPr>
          <a:prstGeom prst="rect">
            <a:avLst/>
          </a:prstGeom>
        </p:spPr>
        <p:txBody>
          <a:bodyPr/>
          <a:lstStyle/>
          <a:p>
            <a:r>
              <a:t>Exercise 7: Answer</a:t>
            </a:r>
          </a:p>
        </p:txBody>
      </p:sp>
      <p:sp>
        <p:nvSpPr>
          <p:cNvPr id="457" name="Shape 457"/>
          <p:cNvSpPr>
            <a:spLocks noGrp="1"/>
          </p:cNvSpPr>
          <p:nvPr>
            <p:ph type="body" idx="1"/>
          </p:nvPr>
        </p:nvSpPr>
        <p:spPr>
          <a:prstGeom prst="rect">
            <a:avLst/>
          </a:prstGeom>
        </p:spPr>
        <p:txBody>
          <a:bodyPr/>
          <a:lstStyle/>
          <a:p>
            <a:r>
              <a:rPr lang="en-US" dirty="0"/>
              <a:t>SMART, NANCYU</a:t>
            </a:r>
            <a:endParaRPr dirty="0"/>
          </a:p>
          <a:p>
            <a:r>
              <a:rPr dirty="0"/>
              <a:t>GET </a:t>
            </a:r>
            <a:r>
              <a:rPr lang="en-US" dirty="0">
                <a:hlinkClick r:id="rId2"/>
              </a:rPr>
              <a:t>https://fhir-open.cerner.com/r4/ec2458f2-1e24-41c8-b71b-0e701af7583d/Patient?identifier=urn:oid:2.16.840.1.113883.3.787.0.0|171&amp;_format=json</a:t>
            </a:r>
            <a:endParaRPr dirty="0"/>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1FD8DA-41B5-536F-07A0-1971207C9D0B}"/>
              </a:ext>
            </a:extLst>
          </p:cNvPr>
          <p:cNvPicPr>
            <a:picLocks noChangeAspect="1"/>
          </p:cNvPicPr>
          <p:nvPr/>
        </p:nvPicPr>
        <p:blipFill>
          <a:blip r:embed="rId2"/>
          <a:stretch>
            <a:fillRect/>
          </a:stretch>
        </p:blipFill>
        <p:spPr>
          <a:xfrm>
            <a:off x="6079819" y="977286"/>
            <a:ext cx="12224362" cy="11348064"/>
          </a:xfrm>
          <a:prstGeom prst="rect">
            <a:avLst/>
          </a:prstGeom>
        </p:spPr>
      </p:pic>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61" name="Shape 461"/>
          <p:cNvSpPr/>
          <p:nvPr/>
        </p:nvSpPr>
        <p:spPr>
          <a:xfrm>
            <a:off x="8975780" y="6197599"/>
            <a:ext cx="6686440"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Extensions</a:t>
            </a:r>
          </a:p>
        </p:txBody>
      </p:sp>
      <p:sp>
        <p:nvSpPr>
          <p:cNvPr id="462" name="Shape 462"/>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asted-image.png"/>
          <p:cNvPicPr>
            <a:picLocks noChangeAspect="1"/>
          </p:cNvPicPr>
          <p:nvPr/>
        </p:nvPicPr>
        <p:blipFill>
          <a:blip r:embed="rId2"/>
          <a:stretch>
            <a:fillRect/>
          </a:stretch>
        </p:blipFill>
        <p:spPr>
          <a:xfrm>
            <a:off x="5454973" y="3489486"/>
            <a:ext cx="13474054" cy="6737028"/>
          </a:xfrm>
          <a:prstGeom prst="rect">
            <a:avLst/>
          </a:prstGeom>
          <a:ln w="12700">
            <a:miter lim="400000"/>
          </a:ln>
        </p:spPr>
      </p:pic>
      <p:sp>
        <p:nvSpPr>
          <p:cNvPr id="465" name="Shape 465"/>
          <p:cNvSpPr/>
          <p:nvPr/>
        </p:nvSpPr>
        <p:spPr>
          <a:xfrm>
            <a:off x="771505" y="12845573"/>
            <a:ext cx="679032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https://hl7.org/fhir/extensibility.html</a:t>
            </a:r>
            <a:endParaRPr u="sng" dirty="0">
              <a:hlinkClick r:id="rId3"/>
            </a:endParaRPr>
          </a:p>
        </p:txBody>
      </p:sp>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p:cNvSpPr>
          <p:nvPr>
            <p:ph type="title"/>
          </p:nvPr>
        </p:nvSpPr>
        <p:spPr>
          <a:prstGeom prst="rect">
            <a:avLst/>
          </a:prstGeom>
        </p:spPr>
        <p:txBody>
          <a:bodyPr/>
          <a:lstStyle/>
          <a:p>
            <a:r>
              <a:t>Extension “Rules”</a:t>
            </a:r>
          </a:p>
        </p:txBody>
      </p:sp>
      <p:sp>
        <p:nvSpPr>
          <p:cNvPr id="468" name="Shape 468"/>
          <p:cNvSpPr>
            <a:spLocks noGrp="1"/>
          </p:cNvSpPr>
          <p:nvPr>
            <p:ph type="body" idx="1"/>
          </p:nvPr>
        </p:nvSpPr>
        <p:spPr>
          <a:prstGeom prst="rect">
            <a:avLst/>
          </a:prstGeom>
        </p:spPr>
        <p:txBody>
          <a:bodyPr/>
          <a:lstStyle/>
          <a:p>
            <a:r>
              <a:t>They’re Expected</a:t>
            </a:r>
          </a:p>
          <a:p>
            <a:r>
              <a:t>They can nest</a:t>
            </a:r>
          </a:p>
          <a:p>
            <a:r>
              <a:t>Server/Client cannot reject because of extension</a:t>
            </a:r>
          </a:p>
          <a:p>
            <a:pPr lvl="1"/>
            <a:r>
              <a:t>Unless it’s a modifier</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6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6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46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4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 grpId="1" build="p" bldLvl="5" animBg="1" advAuto="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xfrm>
            <a:off x="635000" y="104033"/>
            <a:ext cx="23114000" cy="2006601"/>
          </a:xfrm>
          <a:prstGeom prst="rect">
            <a:avLst/>
          </a:prstGeom>
        </p:spPr>
        <p:txBody>
          <a:bodyPr/>
          <a:lstStyle/>
          <a:p>
            <a:r>
              <a:t>Examples</a:t>
            </a:r>
          </a:p>
        </p:txBody>
      </p:sp>
      <p:pic>
        <p:nvPicPr>
          <p:cNvPr id="471" name="pasted-image.png"/>
          <p:cNvPicPr>
            <a:picLocks noChangeAspect="1"/>
          </p:cNvPicPr>
          <p:nvPr/>
        </p:nvPicPr>
        <p:blipFill>
          <a:blip r:embed="rId2"/>
          <a:stretch>
            <a:fillRect/>
          </a:stretch>
        </p:blipFill>
        <p:spPr>
          <a:xfrm>
            <a:off x="3352800" y="2032000"/>
            <a:ext cx="17678400" cy="9652000"/>
          </a:xfrm>
          <a:prstGeom prst="rect">
            <a:avLst/>
          </a:prstGeom>
          <a:ln w="12700">
            <a:miter lim="400000"/>
          </a:ln>
        </p:spPr>
      </p:pic>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p:cNvSpPr>
          <p:nvPr>
            <p:ph type="title"/>
          </p:nvPr>
        </p:nvSpPr>
        <p:spPr>
          <a:xfrm>
            <a:off x="635000" y="250045"/>
            <a:ext cx="23114000" cy="2006601"/>
          </a:xfrm>
          <a:prstGeom prst="rect">
            <a:avLst/>
          </a:prstGeom>
        </p:spPr>
        <p:txBody>
          <a:bodyPr/>
          <a:lstStyle/>
          <a:p>
            <a:r>
              <a:t>Modifier Example</a:t>
            </a:r>
          </a:p>
        </p:txBody>
      </p:sp>
      <p:pic>
        <p:nvPicPr>
          <p:cNvPr id="474" name="pasted-image.png"/>
          <p:cNvPicPr>
            <a:picLocks noChangeAspect="1"/>
          </p:cNvPicPr>
          <p:nvPr/>
        </p:nvPicPr>
        <p:blipFill>
          <a:blip r:embed="rId3"/>
          <a:stretch>
            <a:fillRect/>
          </a:stretch>
        </p:blipFill>
        <p:spPr>
          <a:xfrm>
            <a:off x="3429000" y="2293224"/>
            <a:ext cx="17526000" cy="10541001"/>
          </a:xfrm>
          <a:prstGeom prst="rect">
            <a:avLst/>
          </a:prstGeom>
          <a:ln w="12700">
            <a:miter lim="400000"/>
          </a:ln>
        </p:spPr>
      </p:pic>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358995" y="6068040"/>
            <a:ext cx="6174614" cy="157992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r>
              <a:rPr sz="4800" dirty="0"/>
              <a:t>Current: </a:t>
            </a:r>
            <a:r>
              <a:rPr lang="en-US" sz="4800" dirty="0"/>
              <a:t>R4 Sequence</a:t>
            </a:r>
            <a:endParaRPr sz="4800" dirty="0"/>
          </a:p>
          <a:p>
            <a:r>
              <a:rPr sz="4800" dirty="0"/>
              <a:t>AKA: </a:t>
            </a:r>
            <a:r>
              <a:rPr lang="en-US" sz="4800" dirty="0"/>
              <a:t>4</a:t>
            </a:r>
            <a:r>
              <a:rPr sz="4800" dirty="0"/>
              <a:t>.</a:t>
            </a:r>
            <a:r>
              <a:rPr lang="en-US" sz="4800" dirty="0"/>
              <a:t>3</a:t>
            </a:r>
            <a:r>
              <a:rPr sz="4800" dirty="0"/>
              <a:t>.</a:t>
            </a:r>
            <a:r>
              <a:rPr lang="en-US" sz="4800" dirty="0"/>
              <a:t>0</a:t>
            </a:r>
            <a:endParaRPr sz="4800" dirty="0"/>
          </a:p>
        </p:txBody>
      </p:sp>
      <p:sp>
        <p:nvSpPr>
          <p:cNvPr id="227" name="Shape 227"/>
          <p:cNvSpPr/>
          <p:nvPr/>
        </p:nvSpPr>
        <p:spPr>
          <a:xfrm>
            <a:off x="100621" y="12916355"/>
            <a:ext cx="6174614" cy="6350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u="sng" dirty="0">
                <a:hlinkClick r:id="rId2"/>
              </a:rPr>
              <a:t>http://hl7.org/fhir/directory.html</a:t>
            </a:r>
          </a:p>
        </p:txBody>
      </p:sp>
      <p:pic>
        <p:nvPicPr>
          <p:cNvPr id="3" name="Picture 2">
            <a:extLst>
              <a:ext uri="{FF2B5EF4-FFF2-40B4-BE49-F238E27FC236}">
                <a16:creationId xmlns:a16="http://schemas.microsoft.com/office/drawing/2014/main" id="{A3ED7CC5-3F01-3C02-913E-CCFD30645D8F}"/>
              </a:ext>
            </a:extLst>
          </p:cNvPr>
          <p:cNvPicPr>
            <a:picLocks noChangeAspect="1"/>
          </p:cNvPicPr>
          <p:nvPr/>
        </p:nvPicPr>
        <p:blipFill>
          <a:blip r:embed="rId3"/>
          <a:stretch>
            <a:fillRect/>
          </a:stretch>
        </p:blipFill>
        <p:spPr>
          <a:xfrm>
            <a:off x="8466992" y="229661"/>
            <a:ext cx="14507308" cy="13256678"/>
          </a:xfrm>
          <a:prstGeom prst="rect">
            <a:avLst/>
          </a:prstGeom>
        </p:spPr>
      </p:pic>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p:nvPr/>
        </p:nvSpPr>
        <p:spPr>
          <a:xfrm>
            <a:off x="963853" y="12961927"/>
            <a:ext cx="970458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https://hl7.org/fhir/extension-patient-birthtime.html</a:t>
            </a:r>
            <a:endParaRPr u="sng" dirty="0">
              <a:hlinkClick r:id="rId3"/>
            </a:endParaRPr>
          </a:p>
        </p:txBody>
      </p:sp>
      <p:pic>
        <p:nvPicPr>
          <p:cNvPr id="3" name="Picture 2">
            <a:extLst>
              <a:ext uri="{FF2B5EF4-FFF2-40B4-BE49-F238E27FC236}">
                <a16:creationId xmlns:a16="http://schemas.microsoft.com/office/drawing/2014/main" id="{763DB2B0-8B44-4D06-8A77-07FDDBDD697A}"/>
              </a:ext>
            </a:extLst>
          </p:cNvPr>
          <p:cNvPicPr>
            <a:picLocks noChangeAspect="1"/>
          </p:cNvPicPr>
          <p:nvPr/>
        </p:nvPicPr>
        <p:blipFill>
          <a:blip r:embed="rId5"/>
          <a:stretch>
            <a:fillRect/>
          </a:stretch>
        </p:blipFill>
        <p:spPr>
          <a:xfrm>
            <a:off x="3310851" y="375609"/>
            <a:ext cx="17762297" cy="12032523"/>
          </a:xfrm>
          <a:prstGeom prst="rect">
            <a:avLst/>
          </a:prstGeom>
        </p:spPr>
      </p:pic>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83" name="Shape 483"/>
          <p:cNvSpPr/>
          <p:nvPr/>
        </p:nvSpPr>
        <p:spPr>
          <a:xfrm>
            <a:off x="8291859" y="6197599"/>
            <a:ext cx="805428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Conformance</a:t>
            </a:r>
          </a:p>
        </p:txBody>
      </p:sp>
      <p:sp>
        <p:nvSpPr>
          <p:cNvPr id="484" name="Shape 48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title"/>
          </p:nvPr>
        </p:nvSpPr>
        <p:spPr>
          <a:prstGeom prst="rect">
            <a:avLst/>
          </a:prstGeom>
        </p:spPr>
        <p:txBody>
          <a:bodyPr/>
          <a:lstStyle/>
          <a:p>
            <a:r>
              <a:t>Conformance Resource</a:t>
            </a:r>
          </a:p>
        </p:txBody>
      </p:sp>
      <p:sp>
        <p:nvSpPr>
          <p:cNvPr id="487" name="Shape 487"/>
          <p:cNvSpPr>
            <a:spLocks noGrp="1"/>
          </p:cNvSpPr>
          <p:nvPr>
            <p:ph type="body" idx="1"/>
          </p:nvPr>
        </p:nvSpPr>
        <p:spPr>
          <a:prstGeom prst="rect">
            <a:avLst/>
          </a:prstGeom>
        </p:spPr>
        <p:txBody>
          <a:bodyPr/>
          <a:lstStyle/>
          <a:p>
            <a:r>
              <a:rPr dirty="0"/>
              <a:t>Weird: located at </a:t>
            </a:r>
            <a:r>
              <a:rPr strike="sngStrike" dirty="0"/>
              <a:t>[base]/Conformance</a:t>
            </a:r>
            <a:r>
              <a:rPr dirty="0"/>
              <a:t> [base]/metadata</a:t>
            </a:r>
          </a:p>
          <a:p>
            <a:r>
              <a:rPr dirty="0"/>
              <a:t>Describes the Server</a:t>
            </a:r>
          </a:p>
          <a:p>
            <a:r>
              <a:rPr dirty="0"/>
              <a:t>Step towards auto-config</a:t>
            </a:r>
          </a:p>
        </p:txBody>
      </p:sp>
      <p:sp>
        <p:nvSpPr>
          <p:cNvPr id="488" name="Shape 488"/>
          <p:cNvSpPr/>
          <p:nvPr/>
        </p:nvSpPr>
        <p:spPr>
          <a:xfrm>
            <a:off x="417224" y="12864585"/>
            <a:ext cx="7974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http://hl7.org/fhir/conformance-rules.html</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8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8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8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4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1" build="p" bldLvl="5" animBg="1" advAuto="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title"/>
          </p:nvPr>
        </p:nvSpPr>
        <p:spPr>
          <a:prstGeom prst="rect">
            <a:avLst/>
          </a:prstGeom>
        </p:spPr>
        <p:txBody>
          <a:bodyPr/>
          <a:lstStyle/>
          <a:p>
            <a:r>
              <a:t>What?</a:t>
            </a:r>
          </a:p>
        </p:txBody>
      </p:sp>
      <p:sp>
        <p:nvSpPr>
          <p:cNvPr id="493" name="Shape 493"/>
          <p:cNvSpPr>
            <a:spLocks noGrp="1"/>
          </p:cNvSpPr>
          <p:nvPr>
            <p:ph type="body" sz="half" idx="1"/>
          </p:nvPr>
        </p:nvSpPr>
        <p:spPr>
          <a:prstGeom prst="rect">
            <a:avLst/>
          </a:prstGeom>
        </p:spPr>
        <p:txBody>
          <a:bodyPr/>
          <a:lstStyle/>
          <a:p>
            <a:r>
              <a:t>Which operations?</a:t>
            </a:r>
          </a:p>
          <a:p>
            <a:r>
              <a:t>Which parameters?</a:t>
            </a:r>
          </a:p>
          <a:p>
            <a:r>
              <a:t>Which formats?</a:t>
            </a:r>
          </a:p>
          <a:p>
            <a:r>
              <a:t>Profiles…</a:t>
            </a:r>
          </a:p>
        </p:txBody>
      </p:sp>
      <p:pic>
        <p:nvPicPr>
          <p:cNvPr id="494" name="pasted-image.png"/>
          <p:cNvPicPr>
            <a:picLocks noChangeAspect="1"/>
          </p:cNvPicPr>
          <p:nvPr/>
        </p:nvPicPr>
        <p:blipFill>
          <a:blip r:embed="rId3"/>
          <a:stretch>
            <a:fillRect/>
          </a:stretch>
        </p:blipFill>
        <p:spPr>
          <a:xfrm>
            <a:off x="15411411" y="5187683"/>
            <a:ext cx="2782593" cy="2782594"/>
          </a:xfrm>
          <a:prstGeom prst="rect">
            <a:avLst/>
          </a:prstGeom>
          <a:ln w="12700">
            <a:miter lim="400000"/>
          </a:ln>
        </p:spPr>
      </p:pic>
      <p:pic>
        <p:nvPicPr>
          <p:cNvPr id="495" name="pasted-image.png"/>
          <p:cNvPicPr>
            <a:picLocks noChangeAspect="1"/>
          </p:cNvPicPr>
          <p:nvPr/>
        </p:nvPicPr>
        <p:blipFill>
          <a:blip r:embed="rId3"/>
          <a:stretch>
            <a:fillRect/>
          </a:stretch>
        </p:blipFill>
        <p:spPr>
          <a:xfrm>
            <a:off x="17844944" y="8714633"/>
            <a:ext cx="2453982" cy="2453981"/>
          </a:xfrm>
          <a:prstGeom prst="rect">
            <a:avLst/>
          </a:prstGeom>
          <a:ln w="12700">
            <a:miter lim="400000"/>
          </a:ln>
        </p:spPr>
      </p:pic>
      <p:pic>
        <p:nvPicPr>
          <p:cNvPr id="496" name="pasted-image.png"/>
          <p:cNvPicPr>
            <a:picLocks noChangeAspect="1"/>
          </p:cNvPicPr>
          <p:nvPr/>
        </p:nvPicPr>
        <p:blipFill>
          <a:blip r:embed="rId3"/>
          <a:stretch>
            <a:fillRect/>
          </a:stretch>
        </p:blipFill>
        <p:spPr>
          <a:xfrm>
            <a:off x="16706507" y="4266591"/>
            <a:ext cx="1981201" cy="1981201"/>
          </a:xfrm>
          <a:prstGeom prst="rect">
            <a:avLst/>
          </a:prstGeom>
          <a:ln w="12700">
            <a:miter lim="400000"/>
          </a:ln>
        </p:spPr>
      </p:pic>
      <p:pic>
        <p:nvPicPr>
          <p:cNvPr id="497" name="pasted-image.png"/>
          <p:cNvPicPr>
            <a:picLocks noChangeAspect="1"/>
          </p:cNvPicPr>
          <p:nvPr/>
        </p:nvPicPr>
        <p:blipFill>
          <a:blip r:embed="rId3"/>
          <a:stretch>
            <a:fillRect/>
          </a:stretch>
        </p:blipFill>
        <p:spPr>
          <a:xfrm>
            <a:off x="16711831" y="5897177"/>
            <a:ext cx="3890146" cy="3890146"/>
          </a:xfrm>
          <a:prstGeom prst="rect">
            <a:avLst/>
          </a:prstGeom>
          <a:ln w="12700">
            <a:miter lim="400000"/>
          </a:ln>
        </p:spPr>
      </p:pic>
      <p:pic>
        <p:nvPicPr>
          <p:cNvPr id="498" name="pasted-image.png"/>
          <p:cNvPicPr>
            <a:picLocks noChangeAspect="1"/>
          </p:cNvPicPr>
          <p:nvPr/>
        </p:nvPicPr>
        <p:blipFill>
          <a:blip r:embed="rId3"/>
          <a:stretch>
            <a:fillRect/>
          </a:stretch>
        </p:blipFill>
        <p:spPr>
          <a:xfrm>
            <a:off x="16655707" y="9236322"/>
            <a:ext cx="1981201" cy="1981201"/>
          </a:xfrm>
          <a:prstGeom prst="rect">
            <a:avLst/>
          </a:prstGeom>
          <a:ln w="12700">
            <a:miter lim="400000"/>
          </a:ln>
        </p:spPr>
      </p:pic>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Shape 502"/>
          <p:cNvSpPr>
            <a:spLocks noGrp="1"/>
          </p:cNvSpPr>
          <p:nvPr>
            <p:ph type="title"/>
          </p:nvPr>
        </p:nvSpPr>
        <p:spPr>
          <a:prstGeom prst="rect">
            <a:avLst/>
          </a:prstGeom>
        </p:spPr>
        <p:txBody>
          <a:bodyPr/>
          <a:lstStyle/>
          <a:p>
            <a:r>
              <a:t>Exercise 8</a:t>
            </a: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p:nvPr>
        </p:nvSpPr>
        <p:spPr>
          <a:prstGeom prst="rect">
            <a:avLst/>
          </a:prstGeom>
        </p:spPr>
        <p:txBody>
          <a:bodyPr/>
          <a:lstStyle/>
          <a:p>
            <a:r>
              <a:t>Exercise 8</a:t>
            </a:r>
          </a:p>
        </p:txBody>
      </p:sp>
      <p:sp>
        <p:nvSpPr>
          <p:cNvPr id="505" name="Shape 505"/>
          <p:cNvSpPr>
            <a:spLocks noGrp="1"/>
          </p:cNvSpPr>
          <p:nvPr>
            <p:ph type="body" idx="1"/>
          </p:nvPr>
        </p:nvSpPr>
        <p:spPr>
          <a:prstGeom prst="rect">
            <a:avLst/>
          </a:prstGeom>
        </p:spPr>
        <p:txBody>
          <a:bodyPr/>
          <a:lstStyle/>
          <a:p>
            <a:r>
              <a:rPr dirty="0"/>
              <a:t>Which extensions are supported by the Millennium </a:t>
            </a:r>
            <a:r>
              <a:rPr lang="en-US" dirty="0"/>
              <a:t>R4 </a:t>
            </a:r>
            <a:r>
              <a:rPr dirty="0"/>
              <a:t>Patient resource?</a:t>
            </a:r>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p:cNvSpPr>
          <p:nvPr>
            <p:ph type="title"/>
          </p:nvPr>
        </p:nvSpPr>
        <p:spPr>
          <a:prstGeom prst="rect">
            <a:avLst/>
          </a:prstGeom>
        </p:spPr>
        <p:txBody>
          <a:bodyPr/>
          <a:lstStyle/>
          <a:p>
            <a:r>
              <a:rPr dirty="0"/>
              <a:t>Exercise 8: Answer</a:t>
            </a:r>
          </a:p>
        </p:txBody>
      </p:sp>
      <p:sp>
        <p:nvSpPr>
          <p:cNvPr id="508" name="Shape 508"/>
          <p:cNvSpPr>
            <a:spLocks noGrp="1"/>
          </p:cNvSpPr>
          <p:nvPr>
            <p:ph type="body" idx="1"/>
          </p:nvPr>
        </p:nvSpPr>
        <p:spPr>
          <a:prstGeom prst="rect">
            <a:avLst/>
          </a:prstGeom>
        </p:spPr>
        <p:txBody>
          <a:bodyPr/>
          <a:lstStyle/>
          <a:p>
            <a:r>
              <a:rPr lang="en-US" dirty="0"/>
              <a:t>Patient Birth Time</a:t>
            </a:r>
          </a:p>
          <a:p>
            <a:r>
              <a:rPr lang="en-US" dirty="0"/>
              <a:t>Patient Preferred Contact</a:t>
            </a:r>
          </a:p>
          <a:p>
            <a:r>
              <a:rPr lang="en-US" dirty="0"/>
              <a:t>US Core Race</a:t>
            </a:r>
          </a:p>
          <a:p>
            <a:r>
              <a:rPr lang="en-US" dirty="0"/>
              <a:t>US Core Ethnicity</a:t>
            </a:r>
          </a:p>
          <a:p>
            <a:r>
              <a:rPr lang="en-US" dirty="0"/>
              <a:t>US Core Birth Sex</a:t>
            </a:r>
          </a:p>
          <a:p>
            <a:r>
              <a:rPr lang="en-US" dirty="0"/>
              <a:t>Communication Preference</a:t>
            </a:r>
            <a:endParaRPr dirty="0"/>
          </a:p>
        </p:txBody>
      </p:sp>
      <p:sp>
        <p:nvSpPr>
          <p:cNvPr id="509" name="Shape 509"/>
          <p:cNvSpPr/>
          <p:nvPr/>
        </p:nvSpPr>
        <p:spPr>
          <a:xfrm>
            <a:off x="480103" y="12763500"/>
            <a:ext cx="14104823"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https://fhir.cerner.com/millennium/r4/base/individuals/patient/#extensions</a:t>
            </a:r>
            <a:endParaRPr u="sng" dirty="0">
              <a:hlinkClick r:id="rId2"/>
            </a:endParaRP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t>Exercise 9</a:t>
            </a: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p>
            <a:r>
              <a:t>Exercise 9</a:t>
            </a:r>
          </a:p>
        </p:txBody>
      </p:sp>
      <p:sp>
        <p:nvSpPr>
          <p:cNvPr id="514" name="Shape 514"/>
          <p:cNvSpPr>
            <a:spLocks noGrp="1"/>
          </p:cNvSpPr>
          <p:nvPr>
            <p:ph type="body" idx="1"/>
          </p:nvPr>
        </p:nvSpPr>
        <p:spPr>
          <a:prstGeom prst="rect">
            <a:avLst/>
          </a:prstGeom>
        </p:spPr>
        <p:txBody>
          <a:bodyPr/>
          <a:lstStyle/>
          <a:p>
            <a:r>
              <a:rPr dirty="0"/>
              <a:t>According to the Conformance statement, does this FHIR server support OAuth? </a:t>
            </a:r>
            <a:r>
              <a:rPr lang="en-US" dirty="0">
                <a:hlinkClick r:id="rId3"/>
              </a:rPr>
              <a:t>https://fhir-open.cerner.com/r4/ec2458f2-1e24-41c8-b71b-0e701af7583d/</a:t>
            </a:r>
            <a:endParaRPr dirty="0"/>
          </a:p>
        </p:txBody>
      </p:sp>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Shape 518"/>
          <p:cNvSpPr>
            <a:spLocks noGrp="1"/>
          </p:cNvSpPr>
          <p:nvPr>
            <p:ph type="title"/>
          </p:nvPr>
        </p:nvSpPr>
        <p:spPr>
          <a:prstGeom prst="rect">
            <a:avLst/>
          </a:prstGeom>
        </p:spPr>
        <p:txBody>
          <a:bodyPr/>
          <a:lstStyle/>
          <a:p>
            <a:r>
              <a:t>Exercise 9: Answer</a:t>
            </a:r>
          </a:p>
        </p:txBody>
      </p:sp>
      <p:sp>
        <p:nvSpPr>
          <p:cNvPr id="519" name="Shape 519"/>
          <p:cNvSpPr>
            <a:spLocks noGrp="1"/>
          </p:cNvSpPr>
          <p:nvPr>
            <p:ph type="body" sz="half" idx="1"/>
          </p:nvPr>
        </p:nvSpPr>
        <p:spPr>
          <a:xfrm>
            <a:off x="1689100" y="3238500"/>
            <a:ext cx="12493797" cy="9207500"/>
          </a:xfrm>
          <a:prstGeom prst="rect">
            <a:avLst/>
          </a:prstGeom>
        </p:spPr>
        <p:txBody>
          <a:bodyPr/>
          <a:lstStyle/>
          <a:p>
            <a:r>
              <a:rPr dirty="0"/>
              <a:t>Answer: No (it’s our open endpoint)</a:t>
            </a:r>
          </a:p>
          <a:p>
            <a:r>
              <a:rPr dirty="0"/>
              <a:t>GET </a:t>
            </a:r>
            <a:r>
              <a:rPr lang="en-US" u="sng" dirty="0">
                <a:hlinkClick r:id="rId2"/>
              </a:rPr>
              <a:t>https://fhir-open.cerner.com/r4/ec2458f2-1e24-41c8-b71b-0e701af7583d/metadata?_format=json</a:t>
            </a:r>
            <a:endParaRPr u="sng" dirty="0">
              <a:hlinkClick r:id="rId3"/>
            </a:endParaRPr>
          </a:p>
        </p:txBody>
      </p:sp>
      <p:pic>
        <p:nvPicPr>
          <p:cNvPr id="3" name="Picture 2">
            <a:extLst>
              <a:ext uri="{FF2B5EF4-FFF2-40B4-BE49-F238E27FC236}">
                <a16:creationId xmlns:a16="http://schemas.microsoft.com/office/drawing/2014/main" id="{ED770F73-BDFF-42CD-BF00-76C3BAA6751C}"/>
              </a:ext>
            </a:extLst>
          </p:cNvPr>
          <p:cNvPicPr>
            <a:picLocks noChangeAspect="1"/>
          </p:cNvPicPr>
          <p:nvPr/>
        </p:nvPicPr>
        <p:blipFill>
          <a:blip r:embed="rId4"/>
          <a:stretch>
            <a:fillRect/>
          </a:stretch>
        </p:blipFill>
        <p:spPr>
          <a:xfrm>
            <a:off x="14182897" y="5325268"/>
            <a:ext cx="9949312" cy="5033963"/>
          </a:xfrm>
          <a:prstGeom prst="rect">
            <a:avLst/>
          </a:prstGeom>
        </p:spPr>
      </p:pic>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p:nvPr/>
        </p:nvSpPr>
        <p:spPr>
          <a:xfrm>
            <a:off x="330196" y="12674549"/>
            <a:ext cx="848469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https://fhir.cerner.com/millennium/overview/</a:t>
            </a:r>
            <a:endParaRPr u="sng" dirty="0">
              <a:hlinkClick r:id="rId2"/>
            </a:endParaRPr>
          </a:p>
        </p:txBody>
      </p:sp>
      <p:pic>
        <p:nvPicPr>
          <p:cNvPr id="3" name="Picture 2">
            <a:extLst>
              <a:ext uri="{FF2B5EF4-FFF2-40B4-BE49-F238E27FC236}">
                <a16:creationId xmlns:a16="http://schemas.microsoft.com/office/drawing/2014/main" id="{700A658D-F9C1-4363-B7B3-EB2739BE116D}"/>
              </a:ext>
            </a:extLst>
          </p:cNvPr>
          <p:cNvPicPr>
            <a:picLocks noChangeAspect="1"/>
          </p:cNvPicPr>
          <p:nvPr/>
        </p:nvPicPr>
        <p:blipFill>
          <a:blip r:embed="rId4"/>
          <a:stretch>
            <a:fillRect/>
          </a:stretch>
        </p:blipFill>
        <p:spPr>
          <a:xfrm>
            <a:off x="4643016" y="148143"/>
            <a:ext cx="15097967" cy="12104610"/>
          </a:xfrm>
          <a:prstGeom prst="rect">
            <a:avLst/>
          </a:prstGeom>
        </p:spPr>
      </p:pic>
      <p:sp>
        <p:nvSpPr>
          <p:cNvPr id="211" name="Shape 211"/>
          <p:cNvSpPr/>
          <p:nvPr/>
        </p:nvSpPr>
        <p:spPr>
          <a:xfrm>
            <a:off x="3461657" y="6858000"/>
            <a:ext cx="11283044" cy="2514600"/>
          </a:xfrm>
          <a:prstGeom prst="ellipse">
            <a:avLst/>
          </a:prstGeom>
          <a:ln w="63500">
            <a:solidFill>
              <a:schemeClr val="accent1"/>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212" name="Shape 212"/>
          <p:cNvSpPr/>
          <p:nvPr/>
        </p:nvSpPr>
        <p:spPr>
          <a:xfrm>
            <a:off x="12600893" y="8936583"/>
            <a:ext cx="10736915"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Latest Millennium Production: </a:t>
            </a:r>
            <a:r>
              <a:rPr lang="en-US" dirty="0"/>
              <a:t>R4/4.0.1</a:t>
            </a:r>
            <a:endParaRPr dirty="0"/>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p:nvPr/>
        </p:nvSpPr>
        <p:spPr>
          <a:xfrm>
            <a:off x="549677" y="12671420"/>
            <a:ext cx="7974940"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http://hl7.org/fhir/conformance-rules.html</a:t>
            </a:r>
            <a:endParaRPr u="sng" dirty="0">
              <a:hlinkClick r:id="rId2"/>
            </a:endParaRPr>
          </a:p>
        </p:txBody>
      </p:sp>
      <p:sp>
        <p:nvSpPr>
          <p:cNvPr id="9" name="TextBox 8">
            <a:extLst>
              <a:ext uri="{FF2B5EF4-FFF2-40B4-BE49-F238E27FC236}">
                <a16:creationId xmlns:a16="http://schemas.microsoft.com/office/drawing/2014/main" id="{A57890BC-2DF8-44F0-9F72-6EEC59219551}"/>
              </a:ext>
            </a:extLst>
          </p:cNvPr>
          <p:cNvSpPr txBox="1"/>
          <p:nvPr/>
        </p:nvSpPr>
        <p:spPr>
          <a:xfrm>
            <a:off x="1323975" y="10382250"/>
            <a:ext cx="2173605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lgn="l">
              <a:buFont typeface="Arial" panose="020B0604020202020204" pitchFamily="34" charset="0"/>
              <a:buChar char="•"/>
            </a:pPr>
            <a:r>
              <a:rPr lang="en-US" dirty="0">
                <a:solidFill>
                  <a:srgbClr val="212121"/>
                </a:solidFill>
              </a:rPr>
              <a:t>GET </a:t>
            </a:r>
            <a:r>
              <a:rPr lang="en-US" b="0" i="0" dirty="0">
                <a:solidFill>
                  <a:srgbClr val="212121"/>
                </a:solidFill>
                <a:effectLst/>
                <a:hlinkClick r:id="rId4"/>
              </a:rPr>
              <a:t>https://fhir-ehr-code.cerner.com/r4/ec2458f2-1e24-41c8-b71b-0e701af7583d/metadata?_format=json</a:t>
            </a:r>
            <a:endParaRPr lang="en-US" b="0" i="0" dirty="0">
              <a:solidFill>
                <a:srgbClr val="212121"/>
              </a:solidFill>
              <a:effectLst/>
            </a:endParaRPr>
          </a:p>
        </p:txBody>
      </p:sp>
      <p:pic>
        <p:nvPicPr>
          <p:cNvPr id="8" name="Picture 7">
            <a:extLst>
              <a:ext uri="{FF2B5EF4-FFF2-40B4-BE49-F238E27FC236}">
                <a16:creationId xmlns:a16="http://schemas.microsoft.com/office/drawing/2014/main" id="{BBF69E93-DB22-437A-A491-C73CE7BD70C1}"/>
              </a:ext>
            </a:extLst>
          </p:cNvPr>
          <p:cNvPicPr>
            <a:picLocks noChangeAspect="1"/>
          </p:cNvPicPr>
          <p:nvPr/>
        </p:nvPicPr>
        <p:blipFill>
          <a:blip r:embed="rId5"/>
          <a:stretch>
            <a:fillRect/>
          </a:stretch>
        </p:blipFill>
        <p:spPr>
          <a:xfrm>
            <a:off x="1323975" y="823561"/>
            <a:ext cx="19992975" cy="9373931"/>
          </a:xfrm>
          <a:prstGeom prst="rect">
            <a:avLst/>
          </a:prstGeom>
        </p:spPr>
      </p:pic>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29" name="Shape 529"/>
          <p:cNvSpPr/>
          <p:nvPr/>
        </p:nvSpPr>
        <p:spPr>
          <a:xfrm>
            <a:off x="10002564" y="6197599"/>
            <a:ext cx="463287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Profiles</a:t>
            </a:r>
          </a:p>
        </p:txBody>
      </p:sp>
      <p:sp>
        <p:nvSpPr>
          <p:cNvPr id="530" name="Shape 53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p:cNvSpPr>
          <p:nvPr>
            <p:ph type="title"/>
          </p:nvPr>
        </p:nvSpPr>
        <p:spPr>
          <a:prstGeom prst="rect">
            <a:avLst/>
          </a:prstGeom>
        </p:spPr>
        <p:txBody>
          <a:bodyPr/>
          <a:lstStyle/>
          <a:p>
            <a:r>
              <a:t>What</a:t>
            </a:r>
          </a:p>
        </p:txBody>
      </p:sp>
      <p:sp>
        <p:nvSpPr>
          <p:cNvPr id="533" name="Shape 533"/>
          <p:cNvSpPr/>
          <p:nvPr/>
        </p:nvSpPr>
        <p:spPr>
          <a:xfrm>
            <a:off x="727873" y="12864585"/>
            <a:ext cx="608820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https://hl7.org/fhir/profiling.html</a:t>
            </a:r>
            <a:endParaRPr u="sng" dirty="0">
              <a:hlinkClick r:id="rId3"/>
            </a:endParaRPr>
          </a:p>
        </p:txBody>
      </p:sp>
      <p:pic>
        <p:nvPicPr>
          <p:cNvPr id="3" name="Picture 2">
            <a:extLst>
              <a:ext uri="{FF2B5EF4-FFF2-40B4-BE49-F238E27FC236}">
                <a16:creationId xmlns:a16="http://schemas.microsoft.com/office/drawing/2014/main" id="{7A18D3AF-02EE-4463-A239-503758CCE27B}"/>
              </a:ext>
            </a:extLst>
          </p:cNvPr>
          <p:cNvPicPr>
            <a:picLocks noChangeAspect="1"/>
          </p:cNvPicPr>
          <p:nvPr/>
        </p:nvPicPr>
        <p:blipFill>
          <a:blip r:embed="rId5"/>
          <a:stretch>
            <a:fillRect/>
          </a:stretch>
        </p:blipFill>
        <p:spPr>
          <a:xfrm>
            <a:off x="1282062" y="3981209"/>
            <a:ext cx="21819876" cy="5715481"/>
          </a:xfrm>
          <a:prstGeom prst="rect">
            <a:avLst/>
          </a:prstGeom>
        </p:spPr>
      </p:pic>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p:cNvSpPr>
          <p:nvPr>
            <p:ph type="title"/>
          </p:nvPr>
        </p:nvSpPr>
        <p:spPr>
          <a:prstGeom prst="rect">
            <a:avLst/>
          </a:prstGeom>
        </p:spPr>
        <p:txBody>
          <a:bodyPr/>
          <a:lstStyle/>
          <a:p>
            <a:r>
              <a:t>Rules</a:t>
            </a:r>
          </a:p>
        </p:txBody>
      </p:sp>
      <p:sp>
        <p:nvSpPr>
          <p:cNvPr id="539" name="Shape 539"/>
          <p:cNvSpPr>
            <a:spLocks noGrp="1"/>
          </p:cNvSpPr>
          <p:nvPr>
            <p:ph type="body" idx="1"/>
          </p:nvPr>
        </p:nvSpPr>
        <p:spPr>
          <a:prstGeom prst="rect">
            <a:avLst/>
          </a:prstGeom>
        </p:spPr>
        <p:txBody>
          <a:bodyPr/>
          <a:lstStyle/>
          <a:p>
            <a:pPr marL="495300" indent="-495300" defTabSz="643889">
              <a:spcBef>
                <a:spcPts val="4600"/>
              </a:spcBef>
              <a:defRPr sz="4055"/>
            </a:pPr>
            <a:r>
              <a:t>Detailed contract</a:t>
            </a:r>
          </a:p>
          <a:p>
            <a:pPr marL="495300" indent="-495300" defTabSz="643889">
              <a:spcBef>
                <a:spcPts val="4600"/>
              </a:spcBef>
              <a:defRPr sz="4055"/>
            </a:pPr>
            <a:r>
              <a:t>Parameters, operations, api calls</a:t>
            </a:r>
          </a:p>
          <a:p>
            <a:pPr marL="495300" indent="-495300" defTabSz="643889">
              <a:spcBef>
                <a:spcPts val="4600"/>
              </a:spcBef>
              <a:defRPr sz="4055"/>
            </a:pPr>
            <a:r>
              <a:t>Fields, cardinality</a:t>
            </a:r>
          </a:p>
          <a:p>
            <a:pPr marL="495300" indent="-495300" defTabSz="643889">
              <a:spcBef>
                <a:spcPts val="4600"/>
              </a:spcBef>
              <a:defRPr sz="4055"/>
            </a:pPr>
            <a:r>
              <a:t>Terminology binding, extensions</a:t>
            </a:r>
          </a:p>
          <a:p>
            <a:pPr marL="495300" indent="-495300" defTabSz="643889">
              <a:spcBef>
                <a:spcPts val="4600"/>
              </a:spcBef>
              <a:defRPr sz="4055"/>
            </a:pPr>
            <a:r>
              <a:t>Must be compatible with core</a:t>
            </a:r>
          </a:p>
          <a:p>
            <a:pPr marL="990600" lvl="1" indent="-495300" defTabSz="643889">
              <a:spcBef>
                <a:spcPts val="4600"/>
              </a:spcBef>
              <a:defRPr sz="4055"/>
            </a:pPr>
            <a:r>
              <a:t>Can’t change required binding</a:t>
            </a:r>
          </a:p>
          <a:p>
            <a:pPr marL="990600" lvl="1" indent="-495300" defTabSz="643889">
              <a:spcBef>
                <a:spcPts val="4600"/>
              </a:spcBef>
              <a:defRPr sz="4055"/>
            </a:pPr>
            <a:r>
              <a:t>Cardinality can restrict more (1..* to 1..1 but not 0..*)</a:t>
            </a:r>
          </a:p>
          <a:p>
            <a:pPr marL="990600" lvl="1" indent="-495300" defTabSz="643889">
              <a:spcBef>
                <a:spcPts val="4600"/>
              </a:spcBef>
              <a:defRPr sz="4055"/>
            </a:pPr>
            <a:r>
              <a:t>Can’t rename fields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3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5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5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5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53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53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539">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539">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53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 grpId="1" build="p" bldLvl="5" animBg="1" advAuto="0"/>
    </p:bldLst>
  </p:timing>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53" name="Shape 553"/>
          <p:cNvSpPr/>
          <p:nvPr/>
        </p:nvSpPr>
        <p:spPr>
          <a:xfrm>
            <a:off x="8873824" y="6197599"/>
            <a:ext cx="6890352" cy="1574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Questions?</a:t>
            </a:r>
          </a:p>
        </p:txBody>
      </p:sp>
      <p:sp>
        <p:nvSpPr>
          <p:cNvPr id="554" name="Shape 55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Shape 556"/>
          <p:cNvSpPr>
            <a:spLocks noGrp="1"/>
          </p:cNvSpPr>
          <p:nvPr>
            <p:ph type="title"/>
          </p:nvPr>
        </p:nvSpPr>
        <p:spPr>
          <a:prstGeom prst="rect">
            <a:avLst/>
          </a:prstGeom>
        </p:spPr>
        <p:txBody>
          <a:bodyPr/>
          <a:lstStyle/>
          <a:p>
            <a:r>
              <a:t>More Exercises!</a:t>
            </a: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p:cNvSpPr>
          <p:nvPr>
            <p:ph type="title"/>
          </p:nvPr>
        </p:nvSpPr>
        <p:spPr>
          <a:prstGeom prst="rect">
            <a:avLst/>
          </a:prstGeom>
        </p:spPr>
        <p:txBody>
          <a:bodyPr/>
          <a:lstStyle/>
          <a:p>
            <a:r>
              <a:t>Exercise 10</a:t>
            </a: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hape 560"/>
          <p:cNvSpPr>
            <a:spLocks noGrp="1"/>
          </p:cNvSpPr>
          <p:nvPr>
            <p:ph type="title"/>
          </p:nvPr>
        </p:nvSpPr>
        <p:spPr>
          <a:prstGeom prst="rect">
            <a:avLst/>
          </a:prstGeom>
        </p:spPr>
        <p:txBody>
          <a:bodyPr/>
          <a:lstStyle/>
          <a:p>
            <a:r>
              <a:t>Exercise 10</a:t>
            </a:r>
          </a:p>
        </p:txBody>
      </p:sp>
      <p:sp>
        <p:nvSpPr>
          <p:cNvPr id="561" name="Shape 561"/>
          <p:cNvSpPr>
            <a:spLocks noGrp="1"/>
          </p:cNvSpPr>
          <p:nvPr>
            <p:ph type="body" idx="1"/>
          </p:nvPr>
        </p:nvSpPr>
        <p:spPr>
          <a:prstGeom prst="rect">
            <a:avLst/>
          </a:prstGeom>
        </p:spPr>
        <p:txBody>
          <a:bodyPr/>
          <a:lstStyle/>
          <a:p>
            <a:r>
              <a:rPr dirty="0"/>
              <a:t>Does </a:t>
            </a:r>
            <a:r>
              <a:rPr lang="en-US" dirty="0"/>
              <a:t>Test1</a:t>
            </a:r>
            <a:r>
              <a:rPr dirty="0"/>
              <a:t> Smart</a:t>
            </a:r>
            <a:r>
              <a:rPr lang="en-US" dirty="0"/>
              <a:t> (id = </a:t>
            </a:r>
            <a:r>
              <a:rPr lang="en-US" b="0" i="0" dirty="0">
                <a:solidFill>
                  <a:srgbClr val="212121"/>
                </a:solidFill>
                <a:effectLst/>
              </a:rPr>
              <a:t>12724070</a:t>
            </a:r>
            <a:r>
              <a:rPr lang="en-US" dirty="0"/>
              <a:t>)</a:t>
            </a:r>
            <a:r>
              <a:rPr dirty="0"/>
              <a:t> have a normal blood pressure?</a:t>
            </a:r>
          </a:p>
          <a:p>
            <a:pPr lvl="1"/>
            <a:r>
              <a:rPr dirty="0"/>
              <a:t>Hint: LOINC </a:t>
            </a:r>
            <a:r>
              <a:rPr lang="en-US" b="0" i="0" dirty="0">
                <a:solidFill>
                  <a:srgbClr val="212121"/>
                </a:solidFill>
                <a:effectLst/>
              </a:rPr>
              <a:t>85354-9</a:t>
            </a:r>
            <a:r>
              <a:rPr dirty="0"/>
              <a:t> can be used to find blood pressures</a:t>
            </a:r>
          </a:p>
        </p:txBody>
      </p:sp>
    </p:spTree>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prstGeom prst="rect">
            <a:avLst/>
          </a:prstGeom>
        </p:spPr>
        <p:txBody>
          <a:bodyPr>
            <a:normAutofit/>
          </a:bodyPr>
          <a:lstStyle/>
          <a:p>
            <a:r>
              <a:rPr lang="en-US" dirty="0"/>
              <a:t>It’s normal (120/80)</a:t>
            </a:r>
          </a:p>
          <a:p>
            <a:r>
              <a:rPr dirty="0"/>
              <a:t>GET </a:t>
            </a:r>
            <a:r>
              <a:rPr lang="en-US" u="sng" dirty="0">
                <a:hlinkClick r:id="rId3"/>
              </a:rPr>
              <a:t>https://fhir-open.cerner.com/r4/ec2458f2-1e24-41c8-b71b-0e701af7583d/Observation?patient=12724070&amp;code=http://loinc.org|85354-9&amp;_format=json</a:t>
            </a:r>
            <a:r>
              <a:rPr dirty="0"/>
              <a:t>(code: http://loinc.org|</a:t>
            </a:r>
            <a:r>
              <a:rPr lang="en-US" b="0" i="0" dirty="0">
                <a:solidFill>
                  <a:srgbClr val="212121"/>
                </a:solidFill>
                <a:effectLst/>
              </a:rPr>
              <a:t>85354-9</a:t>
            </a:r>
            <a:r>
              <a:rPr dirty="0"/>
              <a:t>)</a:t>
            </a:r>
          </a:p>
        </p:txBody>
      </p:sp>
    </p:spTree>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xfrm>
            <a:off x="1689100" y="3238500"/>
            <a:ext cx="22047200" cy="5924550"/>
          </a:xfrm>
          <a:prstGeom prst="rect">
            <a:avLst/>
          </a:prstGeom>
        </p:spPr>
        <p:txBody>
          <a:bodyPr>
            <a:normAutofit/>
          </a:bodyPr>
          <a:lstStyle/>
          <a:p>
            <a:r>
              <a:rPr lang="en-US" dirty="0"/>
              <a:t>Cannot use individual codes for blood pressure like we could in DSTU 2.</a:t>
            </a:r>
          </a:p>
          <a:p>
            <a:r>
              <a:rPr lang="en-US" dirty="0"/>
              <a:t>GET </a:t>
            </a:r>
            <a:r>
              <a:rPr lang="en-US" dirty="0">
                <a:hlinkClick r:id="rId3"/>
              </a:rPr>
              <a:t>https://fhir-open.cerner.com/r4/ec2458f2-1e24-41c8-b71b-0e701af7583d/Observation?patient=12724070&amp;code=http://loinc.org|8480-6,http://loinc.org|8462-4&amp;_format=json</a:t>
            </a:r>
            <a:endParaRPr dirty="0"/>
          </a:p>
        </p:txBody>
      </p:sp>
      <p:pic>
        <p:nvPicPr>
          <p:cNvPr id="3" name="Picture 2">
            <a:extLst>
              <a:ext uri="{FF2B5EF4-FFF2-40B4-BE49-F238E27FC236}">
                <a16:creationId xmlns:a16="http://schemas.microsoft.com/office/drawing/2014/main" id="{A3643C26-FAFA-4226-A3AE-461986C1F723}"/>
              </a:ext>
            </a:extLst>
          </p:cNvPr>
          <p:cNvPicPr>
            <a:picLocks noChangeAspect="1"/>
          </p:cNvPicPr>
          <p:nvPr/>
        </p:nvPicPr>
        <p:blipFill>
          <a:blip r:embed="rId4"/>
          <a:stretch>
            <a:fillRect/>
          </a:stretch>
        </p:blipFill>
        <p:spPr>
          <a:xfrm>
            <a:off x="1689100" y="8681861"/>
            <a:ext cx="15074900" cy="3692096"/>
          </a:xfrm>
          <a:prstGeom prst="rect">
            <a:avLst/>
          </a:prstGeom>
        </p:spPr>
      </p:pic>
    </p:spTree>
    <p:extLst>
      <p:ext uri="{BB962C8B-B14F-4D97-AF65-F5344CB8AC3E}">
        <p14:creationId xmlns:p14="http://schemas.microsoft.com/office/powerpoint/2010/main" val="2032465039"/>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8724</TotalTime>
  <Words>2992</Words>
  <Application>Microsoft Office PowerPoint</Application>
  <PresentationFormat>Custom</PresentationFormat>
  <Paragraphs>329</Paragraphs>
  <Slides>112</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112</vt:i4>
      </vt:variant>
    </vt:vector>
  </HeadingPairs>
  <TitlesOfParts>
    <vt:vector size="119" baseType="lpstr">
      <vt:lpstr>Arial</vt:lpstr>
      <vt:lpstr>Courier</vt:lpstr>
      <vt:lpstr>Franklin Gothic Book</vt:lpstr>
      <vt:lpstr>Helvetica</vt:lpstr>
      <vt:lpstr>Helvetica Light</vt:lpstr>
      <vt:lpstr>Helvetica Neue</vt:lpstr>
      <vt:lpstr>White</vt:lpstr>
      <vt:lpstr>PowerPoint Presentation</vt:lpstr>
      <vt:lpstr>FHIR Deep Dive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Which Version?</vt:lpstr>
      <vt:lpstr>PowerPoint Presentation</vt:lpstr>
      <vt:lpstr>PowerPoint Presentation</vt:lpstr>
      <vt:lpstr>Primitive Types</vt:lpstr>
      <vt:lpstr>Surprises</vt:lpstr>
      <vt:lpstr>Complex Types</vt:lpstr>
      <vt:lpstr>Code Systems</vt:lpstr>
      <vt:lpstr>Formats</vt:lpstr>
      <vt:lpstr>PowerPoint Presentation</vt:lpstr>
      <vt:lpstr>Resources</vt:lpstr>
      <vt:lpstr>PowerPoint Presentation</vt:lpstr>
      <vt:lpstr>Maturity Levels</vt:lpstr>
      <vt:lpstr>PowerPoint Presentation</vt:lpstr>
      <vt:lpstr>Terminology Bindings</vt:lpstr>
      <vt:lpstr>Type/Binding Strength</vt:lpstr>
      <vt:lpstr>PowerPoint Presentation</vt:lpstr>
      <vt:lpstr>PowerPoint Presentation</vt:lpstr>
      <vt:lpstr>PowerPoint Presentation</vt:lpstr>
      <vt:lpstr>PowerPoint Presentation</vt:lpstr>
      <vt:lpstr>PowerPoint Presentation</vt:lpstr>
      <vt:lpstr>Exercise 1</vt:lpstr>
      <vt:lpstr>Exercise 1</vt:lpstr>
      <vt:lpstr>Exercise 1: Answer</vt:lpstr>
      <vt:lpstr>Exercise 2</vt:lpstr>
      <vt:lpstr>Exercise 2</vt:lpstr>
      <vt:lpstr>Exercise 2: Answer</vt:lpstr>
      <vt:lpstr>Exercise 2: Answer</vt:lpstr>
      <vt:lpstr>Exercise 3</vt:lpstr>
      <vt:lpstr>Exercise 3</vt:lpstr>
      <vt:lpstr>Exercise 3: Answer</vt:lpstr>
      <vt:lpstr>PowerPoint Presentation</vt:lpstr>
      <vt:lpstr>PowerPoint Presentation</vt:lpstr>
      <vt:lpstr>PowerPoint Presentation</vt:lpstr>
      <vt:lpstr>Read</vt:lpstr>
      <vt:lpstr>id vs identifier</vt:lpstr>
      <vt:lpstr>PowerPoint Presentation</vt:lpstr>
      <vt:lpstr>PowerPoint Presentation</vt:lpstr>
      <vt:lpstr>PowerPoint Presentation</vt:lpstr>
      <vt:lpstr>PowerPoint Presentation</vt:lpstr>
      <vt:lpstr>PowerPoint Presentation</vt:lpstr>
      <vt:lpstr>Paging</vt:lpstr>
      <vt:lpstr>PowerPoint Presentation</vt:lpstr>
      <vt:lpstr>PowerPoint Presentation</vt:lpstr>
      <vt:lpstr>Create</vt:lpstr>
      <vt:lpstr>Update</vt:lpstr>
      <vt:lpstr>Patch</vt:lpstr>
      <vt:lpstr>Conditional Update</vt:lpstr>
      <vt:lpstr>Exercise 4</vt:lpstr>
      <vt:lpstr>Exercise 4</vt:lpstr>
      <vt:lpstr>Exercise 4: Answer</vt:lpstr>
      <vt:lpstr>Exercise 5</vt:lpstr>
      <vt:lpstr>Exercise 5</vt:lpstr>
      <vt:lpstr>Exercise 5: Answer</vt:lpstr>
      <vt:lpstr>PowerPoint Presentation</vt:lpstr>
      <vt:lpstr>What if it wasn’t mapped/known?</vt:lpstr>
      <vt:lpstr>Exercise 6</vt:lpstr>
      <vt:lpstr>Exercise 6</vt:lpstr>
      <vt:lpstr>Exercise 6: Answer</vt:lpstr>
      <vt:lpstr>Paging</vt:lpstr>
      <vt:lpstr>MedicationAdministration?</vt:lpstr>
      <vt:lpstr>PowerPoint Presentation</vt:lpstr>
      <vt:lpstr>Exercise 7</vt:lpstr>
      <vt:lpstr>Exercise 7</vt:lpstr>
      <vt:lpstr>Exercise 7: Answer</vt:lpstr>
      <vt:lpstr>PowerPoint Presentation</vt:lpstr>
      <vt:lpstr>PowerPoint Presentation</vt:lpstr>
      <vt:lpstr>PowerPoint Presentation</vt:lpstr>
      <vt:lpstr>Extension “Rules”</vt:lpstr>
      <vt:lpstr>Examples</vt:lpstr>
      <vt:lpstr>Modifier Example</vt:lpstr>
      <vt:lpstr>PowerPoint Presentation</vt:lpstr>
      <vt:lpstr>PowerPoint Presentation</vt:lpstr>
      <vt:lpstr>Conformance Resource</vt:lpstr>
      <vt:lpstr>What?</vt:lpstr>
      <vt:lpstr>Exercise 8</vt:lpstr>
      <vt:lpstr>Exercise 8</vt:lpstr>
      <vt:lpstr>Exercise 8: Answer</vt:lpstr>
      <vt:lpstr>Exercise 9</vt:lpstr>
      <vt:lpstr>Exercise 9</vt:lpstr>
      <vt:lpstr>Exercise 9: Answer</vt:lpstr>
      <vt:lpstr>PowerPoint Presentation</vt:lpstr>
      <vt:lpstr>PowerPoint Presentation</vt:lpstr>
      <vt:lpstr>What</vt:lpstr>
      <vt:lpstr>Rules</vt:lpstr>
      <vt:lpstr>PowerPoint Presentation</vt:lpstr>
      <vt:lpstr>More Exercises!</vt:lpstr>
      <vt:lpstr>Exercise 10</vt:lpstr>
      <vt:lpstr>Exercise 10</vt:lpstr>
      <vt:lpstr>Exercise 10: Answer</vt:lpstr>
      <vt:lpstr>Exercise 10: Answer</vt:lpstr>
      <vt:lpstr>PowerPoint Presentation</vt:lpstr>
      <vt:lpstr>Exercise 11</vt:lpstr>
      <vt:lpstr>Exercise 11</vt:lpstr>
      <vt:lpstr>Exercise 11: Answer</vt:lpstr>
      <vt:lpstr>Exercise 12</vt:lpstr>
      <vt:lpstr>Exercise 12</vt:lpstr>
      <vt:lpstr>Exercise 12: Answer</vt:lpstr>
      <vt:lpstr>Exercise 13</vt:lpstr>
      <vt:lpstr>Exercise 13</vt:lpstr>
      <vt:lpstr>Exercise 13: Answer</vt:lpstr>
      <vt:lpstr>PowerPoint Presentation</vt:lpstr>
      <vt:lpstr>For more test patients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Heits,Brian</dc:creator>
  <cp:lastModifiedBy>Heits, Brian</cp:lastModifiedBy>
  <cp:revision>71</cp:revision>
  <dcterms:modified xsi:type="dcterms:W3CDTF">2022-08-29T19:55:03Z</dcterms:modified>
</cp:coreProperties>
</file>